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11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Tahoma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Tahoma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Tahoma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Tahoma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Tahoma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ahoma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ahoma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ahoma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ahom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E83618"/>
    <a:srgbClr val="FF00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54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89FA4568-AFBC-4B5E-978F-00D3D704F41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C5BFAF3-B515-4E5F-8E5E-439B04B6D5AC}" type="slidenum">
              <a:rPr lang="fr-FR" smtClean="0"/>
              <a:pPr/>
              <a:t>1</a:t>
            </a:fld>
            <a:endParaRPr lang="fr-FR" smtClean="0"/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4B4CC23-D6D6-43CD-812A-40A1E46CD545}" type="slidenum">
              <a:rPr lang="fr-FR" smtClean="0"/>
              <a:pPr/>
              <a:t>10</a:t>
            </a:fld>
            <a:endParaRPr lang="fr-FR" smtClean="0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05F6A2C-8296-4091-821D-18AB13E2C210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B7F938DA-918C-4A6B-B1CD-F7767A1D4DB5}" type="slidenum">
              <a:rPr lang="fr-FR" smtClean="0"/>
              <a:pPr/>
              <a:t>12</a:t>
            </a:fld>
            <a:endParaRPr lang="fr-FR" smtClean="0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0AC37DD-D303-4D1C-844E-D47E37DD8B9C}" type="slidenum">
              <a:rPr lang="fr-FR" smtClean="0"/>
              <a:pPr/>
              <a:t>14</a:t>
            </a:fld>
            <a:endParaRPr lang="fr-FR" smtClean="0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5E02FB2-2D58-4C59-AC4B-B07CEF8E2EE9}" type="slidenum">
              <a:rPr lang="fr-FR" smtClean="0"/>
              <a:pPr/>
              <a:t>15</a:t>
            </a:fld>
            <a:endParaRPr lang="fr-FR" smtClean="0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8628D11-A096-4BE5-BBA8-18E18BB05D51}" type="slidenum">
              <a:rPr lang="fr-FR" smtClean="0"/>
              <a:pPr/>
              <a:t>16</a:t>
            </a:fld>
            <a:endParaRPr lang="fr-FR" smtClean="0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50C2BEA-4BD0-40A5-ACAC-CDE3F3E42D62}" type="slidenum">
              <a:rPr lang="fr-FR" smtClean="0"/>
              <a:pPr/>
              <a:t>17</a:t>
            </a:fld>
            <a:endParaRPr lang="fr-FR" smtClean="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56CD844-79C6-4CCC-937E-C8335E82089B}" type="slidenum">
              <a:rPr lang="fr-FR" smtClean="0"/>
              <a:pPr/>
              <a:t>18</a:t>
            </a:fld>
            <a:endParaRPr lang="fr-FR" smtClean="0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994EA7-3859-4381-A83D-069BDBB3A6D5}" type="slidenum">
              <a:rPr lang="fr-FR" smtClean="0"/>
              <a:pPr/>
              <a:t>19</a:t>
            </a:fld>
            <a:endParaRPr lang="fr-FR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7B3FF8B-A96A-4977-8083-B82E9D504218}" type="slidenum">
              <a:rPr lang="fr-FR" smtClean="0"/>
              <a:pPr/>
              <a:t>20</a:t>
            </a:fld>
            <a:endParaRPr lang="fr-FR" smtClean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7A3D173-2591-4349-9A18-05C9EE0CA3FE}" type="slidenum">
              <a:rPr lang="fr-FR" smtClean="0"/>
              <a:pPr/>
              <a:t>2</a:t>
            </a:fld>
            <a:endParaRPr lang="fr-FR" smtClean="0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A21E459-7A5F-46A7-8FA6-961C7E805641}" type="slidenum">
              <a:rPr lang="fr-FR" smtClean="0"/>
              <a:pPr/>
              <a:t>21</a:t>
            </a:fld>
            <a:endParaRPr lang="fr-FR" smtClean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3016D43-374C-4062-9DB0-7A2A5A17BCA6}" type="slidenum">
              <a:rPr lang="fr-FR" smtClean="0"/>
              <a:pPr/>
              <a:t>22</a:t>
            </a:fld>
            <a:endParaRPr lang="fr-FR" smtClean="0"/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1DC152B-565B-4D1F-B11D-3A9FE9EE70A4}" type="slidenum">
              <a:rPr lang="fr-FR" smtClean="0"/>
              <a:pPr/>
              <a:t>23</a:t>
            </a:fld>
            <a:endParaRPr lang="fr-FR" smtClean="0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90EF21C-A09D-4A65-AC7B-44C7F74D1442}" type="slidenum">
              <a:rPr lang="fr-FR" smtClean="0"/>
              <a:pPr/>
              <a:t>24</a:t>
            </a:fld>
            <a:endParaRPr lang="fr-FR" smtClean="0"/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D872010-0732-48C2-A949-2F49C3F8D58A}" type="slidenum">
              <a:rPr lang="fr-FR" smtClean="0"/>
              <a:pPr/>
              <a:t>25</a:t>
            </a:fld>
            <a:endParaRPr lang="fr-FR" smtClean="0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CCF9E60-579A-4792-B6E0-08833DC663EA}" type="slidenum">
              <a:rPr lang="fr-FR" smtClean="0"/>
              <a:pPr/>
              <a:t>26</a:t>
            </a:fld>
            <a:endParaRPr lang="fr-FR" smtClean="0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FA4B4F3-D36B-4486-A174-7C9F964A725D}" type="slidenum">
              <a:rPr lang="fr-FR" smtClean="0"/>
              <a:pPr/>
              <a:t>27</a:t>
            </a:fld>
            <a:endParaRPr lang="fr-FR" smtClean="0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EE0B360-5F5B-481B-808E-61A26F1E4832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E48873F-FB11-4938-B8BA-42A614680AC9}" type="slidenum">
              <a:rPr lang="fr-FR" smtClean="0"/>
              <a:pPr/>
              <a:t>29</a:t>
            </a:fld>
            <a:endParaRPr lang="fr-FR" smtClean="0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03BF0B8-DDF9-46D2-BF82-B2C030FBCC5C}" type="slidenum">
              <a:rPr lang="fr-FR" smtClean="0"/>
              <a:pPr/>
              <a:t>30</a:t>
            </a:fld>
            <a:endParaRPr lang="fr-FR" smtClean="0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A65B842-F01E-4807-894F-455DDD3CEEEA}" type="slidenum">
              <a:rPr lang="fr-FR" smtClean="0"/>
              <a:pPr/>
              <a:t>3</a:t>
            </a:fld>
            <a:endParaRPr lang="fr-FR" smtClean="0"/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1FB32B-6E88-4AAF-A3F4-D98CF8D9B0D4}" type="slidenum">
              <a:rPr lang="fr-FR" smtClean="0"/>
              <a:pPr/>
              <a:t>31</a:t>
            </a:fld>
            <a:endParaRPr lang="fr-FR" smtClean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A4C92D6-A55F-4232-B9EA-ADB57DC6C2A7}" type="slidenum">
              <a:rPr lang="fr-FR" smtClean="0"/>
              <a:pPr/>
              <a:t>32</a:t>
            </a:fld>
            <a:endParaRPr lang="fr-FR" smtClean="0"/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3434C2F-69E1-477D-BBF9-A8DA7C7E1D41}" type="slidenum">
              <a:rPr lang="fr-FR" smtClean="0"/>
              <a:pPr/>
              <a:t>33</a:t>
            </a:fld>
            <a:endParaRPr lang="fr-FR" smtClean="0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B814E3C-9B60-42C3-B54E-4112613B3FAF}" type="slidenum">
              <a:rPr lang="fr-FR" smtClean="0"/>
              <a:pPr/>
              <a:t>34</a:t>
            </a:fld>
            <a:endParaRPr lang="fr-FR" smtClean="0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A5C2BEF-7B86-48E8-9D8B-AA2E6B08C33F}" type="slidenum">
              <a:rPr lang="fr-FR" smtClean="0"/>
              <a:pPr/>
              <a:t>35</a:t>
            </a:fld>
            <a:endParaRPr lang="fr-FR" smtClean="0"/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B9EA0A7-214E-4C81-8EF4-911763E32B70}" type="slidenum">
              <a:rPr lang="fr-FR" smtClean="0"/>
              <a:pPr/>
              <a:t>36</a:t>
            </a:fld>
            <a:endParaRPr lang="fr-FR" smtClean="0"/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6D4B3FF-1461-4D1D-9CCF-52545A2CF34D}" type="slidenum">
              <a:rPr lang="fr-FR" smtClean="0"/>
              <a:pPr/>
              <a:t>37</a:t>
            </a:fld>
            <a:endParaRPr lang="fr-FR" smtClean="0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4427477-E92C-4C25-B441-370AC16C679A}" type="slidenum">
              <a:rPr lang="fr-FR" smtClean="0"/>
              <a:pPr/>
              <a:t>38</a:t>
            </a:fld>
            <a:endParaRPr lang="fr-FR" smtClean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684B1CE-6138-4A5F-B4EC-0EE22D24DD68}" type="slidenum">
              <a:rPr lang="fr-FR" smtClean="0"/>
              <a:pPr/>
              <a:t>39</a:t>
            </a:fld>
            <a:endParaRPr lang="fr-FR" smtClean="0"/>
          </a:p>
        </p:txBody>
      </p:sp>
      <p:sp>
        <p:nvSpPr>
          <p:cNvPr id="98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CB825C2-74DC-438B-AA8D-36472CC71A09}" type="slidenum">
              <a:rPr lang="fr-FR" smtClean="0"/>
              <a:pPr/>
              <a:t>40</a:t>
            </a:fld>
            <a:endParaRPr lang="fr-FR" smtClean="0"/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82BAA65-B588-499F-A5F3-5053DEA4C033}" type="slidenum">
              <a:rPr lang="fr-FR" smtClean="0"/>
              <a:pPr/>
              <a:t>4</a:t>
            </a:fld>
            <a:endParaRPr lang="fr-FR" smtClean="0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A34C1ED-D978-4A06-BD37-A36CFBC86505}" type="slidenum">
              <a:rPr lang="fr-FR" smtClean="0"/>
              <a:pPr/>
              <a:t>41</a:t>
            </a:fld>
            <a:endParaRPr lang="fr-FR" smtClean="0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9E5C3A7-C4E3-43C0-812C-AFC21641F61D}" type="slidenum">
              <a:rPr lang="fr-FR" smtClean="0"/>
              <a:pPr/>
              <a:t>42</a:t>
            </a:fld>
            <a:endParaRPr lang="fr-FR" smtClean="0"/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13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08A0AE7-6EEA-444A-B730-19F7899F7A7F}" type="slidenum">
              <a:rPr lang="fr-FR" smtClean="0"/>
              <a:pPr/>
              <a:t>43</a:t>
            </a:fld>
            <a:endParaRPr lang="fr-FR" smtClean="0"/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6BF6152-51B9-41E7-9A61-3FACD4B8584D}" type="slidenum">
              <a:rPr lang="fr-FR" smtClean="0"/>
              <a:pPr/>
              <a:t>44</a:t>
            </a:fld>
            <a:endParaRPr lang="fr-FR" smtClean="0"/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6EA914B-1C22-4B52-AF66-42DEB2E25AE1}" type="slidenum">
              <a:rPr lang="fr-FR" smtClean="0"/>
              <a:pPr/>
              <a:t>45</a:t>
            </a:fld>
            <a:endParaRPr lang="fr-FR" smtClean="0"/>
          </a:p>
        </p:txBody>
      </p:sp>
      <p:sp>
        <p:nvSpPr>
          <p:cNvPr id="1044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44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D9F53F54-BEB6-4EB3-88D8-7D78A7C1CAC7}" type="slidenum">
              <a:rPr lang="fr-FR" smtClean="0"/>
              <a:pPr/>
              <a:t>46</a:t>
            </a:fld>
            <a:endParaRPr lang="fr-FR" smtClean="0"/>
          </a:p>
        </p:txBody>
      </p:sp>
      <p:sp>
        <p:nvSpPr>
          <p:cNvPr id="105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5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5600085-1DD8-4705-A6C5-92A48206D26A}" type="slidenum">
              <a:rPr lang="fr-FR" smtClean="0"/>
              <a:pPr/>
              <a:t>47</a:t>
            </a:fld>
            <a:endParaRPr lang="fr-FR" smtClean="0"/>
          </a:p>
        </p:txBody>
      </p:sp>
      <p:sp>
        <p:nvSpPr>
          <p:cNvPr id="1064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65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D3AC9F0-E218-4608-A03A-DDD78FBD7FC3}" type="slidenum">
              <a:rPr lang="fr-FR" smtClean="0"/>
              <a:pPr/>
              <a:t>48</a:t>
            </a:fld>
            <a:endParaRPr lang="fr-FR" smtClean="0"/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75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EF49C69-A4A0-4C1D-92C7-9E9C949ADDB5}" type="slidenum">
              <a:rPr lang="fr-FR" smtClean="0"/>
              <a:pPr/>
              <a:t>49</a:t>
            </a:fld>
            <a:endParaRPr lang="fr-FR" smtClean="0"/>
          </a:p>
        </p:txBody>
      </p:sp>
      <p:sp>
        <p:nvSpPr>
          <p:cNvPr id="1085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85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591FFE8-461F-4BF5-8AF8-280EA61110FD}" type="slidenum">
              <a:rPr lang="fr-FR" smtClean="0"/>
              <a:pPr/>
              <a:t>50</a:t>
            </a:fld>
            <a:endParaRPr lang="fr-FR" smtClean="0"/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A5A1BBD-D3B2-44FC-8F7F-711F032C1EC7}" type="slidenum">
              <a:rPr lang="fr-FR" smtClean="0"/>
              <a:pPr/>
              <a:t>5</a:t>
            </a:fld>
            <a:endParaRPr lang="fr-FR" smtClean="0"/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F26C63A-C85B-44BF-80BD-EF34D7048D34}" type="slidenum">
              <a:rPr lang="fr-FR" smtClean="0"/>
              <a:pPr/>
              <a:t>51</a:t>
            </a:fld>
            <a:endParaRPr lang="fr-FR" smtClean="0"/>
          </a:p>
        </p:txBody>
      </p:sp>
      <p:sp>
        <p:nvSpPr>
          <p:cNvPr id="1105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05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392A793-4C33-4A09-9C3E-E6355E82834E}" type="slidenum">
              <a:rPr lang="fr-FR" smtClean="0"/>
              <a:pPr/>
              <a:t>52</a:t>
            </a:fld>
            <a:endParaRPr lang="fr-FR" smtClean="0"/>
          </a:p>
        </p:txBody>
      </p:sp>
      <p:sp>
        <p:nvSpPr>
          <p:cNvPr id="1116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16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DAE1A76-8BF7-473B-9C33-F5098B0F4C26}" type="slidenum">
              <a:rPr lang="fr-FR" smtClean="0"/>
              <a:pPr/>
              <a:t>53</a:t>
            </a:fld>
            <a:endParaRPr lang="fr-FR" smtClean="0"/>
          </a:p>
        </p:txBody>
      </p:sp>
      <p:sp>
        <p:nvSpPr>
          <p:cNvPr id="1126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26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EC0C829-5D01-4B1D-8714-213175D0F88A}" type="slidenum">
              <a:rPr lang="fr-FR" smtClean="0"/>
              <a:pPr/>
              <a:t>54</a:t>
            </a:fld>
            <a:endParaRPr lang="fr-FR" smtClean="0"/>
          </a:p>
        </p:txBody>
      </p:sp>
      <p:sp>
        <p:nvSpPr>
          <p:cNvPr id="1136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36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1EF5B7A-2577-4BE6-9D52-CF14D2AFE04B}" type="slidenum">
              <a:rPr lang="fr-FR" smtClean="0"/>
              <a:pPr/>
              <a:t>55</a:t>
            </a:fld>
            <a:endParaRPr lang="fr-FR" smtClean="0"/>
          </a:p>
        </p:txBody>
      </p:sp>
      <p:sp>
        <p:nvSpPr>
          <p:cNvPr id="1146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46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80C38DD-18B7-4E4B-894D-63C65EB74701}" type="slidenum">
              <a:rPr lang="fr-FR" smtClean="0"/>
              <a:pPr/>
              <a:t>56</a:t>
            </a:fld>
            <a:endParaRPr lang="fr-FR" smtClean="0"/>
          </a:p>
        </p:txBody>
      </p:sp>
      <p:sp>
        <p:nvSpPr>
          <p:cNvPr id="115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57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AE6FBB5-B97A-4E85-BE42-FA9EA3FB3187}" type="slidenum">
              <a:rPr lang="fr-FR" smtClean="0"/>
              <a:pPr/>
              <a:t>6</a:t>
            </a:fld>
            <a:endParaRPr lang="fr-FR" smtClean="0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72A7D96-39DA-4A8E-860C-CF2D1F5132A7}" type="slidenum">
              <a:rPr lang="fr-FR" smtClean="0"/>
              <a:pPr/>
              <a:t>7</a:t>
            </a:fld>
            <a:endParaRPr lang="fr-FR" smtClean="0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0E2F5C1-B4A3-4BA5-AD3E-CDE55EA5AF32}" type="slidenum">
              <a:rPr lang="fr-FR" smtClean="0"/>
              <a:pPr/>
              <a:t>8</a:t>
            </a:fld>
            <a:endParaRPr lang="fr-FR" smtClean="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66866FC-3FB5-4CCB-89E7-314A1C232CEB}" type="slidenum">
              <a:rPr lang="fr-FR" smtClean="0"/>
              <a:pPr/>
              <a:t>9</a:t>
            </a:fld>
            <a:endParaRPr lang="fr-FR" smtClean="0"/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5A318-5217-491F-A83C-2777071698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C211-68CD-4E75-9C65-59996CC3EF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A32E4-33DD-4EA5-91A9-8D64652A79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ABBF5-569F-4963-AD16-183E6F5393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CFD73-FBDF-4B96-B869-F072BD7D37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789CA-770E-4F0D-9B00-3A3987A735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63A92-ABF1-4D05-852D-80D10A5513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4507A-61A5-4D06-BA50-14E849BA88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D53C1-EC5C-4D55-B935-59E27C27E1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A3495-10CF-4BE6-BE30-02FCB1B4B8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EA5B-290A-459C-8377-B6CCBE00A4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A58A5-533E-4D9D-B2C5-9FD0A8A83C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F2D0C-059F-4909-8AAF-91CCA8E35D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EE818-3703-4C65-8526-0034F0AF8C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3CEA-FD7F-4DCF-A59E-4DEE01B51C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7387E-EDBF-499D-A3FC-2554A5FF05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72FCF-0F43-4EC9-864B-CC72DFCAC7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46352-A430-430B-865C-7F803FBCC1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80271-70C7-49DB-8E05-D4D7DBEFB6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A8710-2E3A-48B0-AB8A-E4AB046688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1926-D82B-4CE3-B184-78CC67AA3C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C0026-BC92-4183-A120-3810E14C72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C056C-3CD4-4044-9B86-B2BD0AB6FA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74A0DEF4-EF11-4395-AF62-8011E173DB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A53B3509-7F6D-4AD9-B027-CE1CF1120B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Tahoma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252413" y="2016125"/>
            <a:ext cx="9575800" cy="27717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FE7F5"/>
              </a:gs>
            </a:gsLst>
            <a:lin ang="14400000" scaled="1"/>
          </a:gradFill>
          <a:ln w="9525" cap="flat">
            <a:solidFill>
              <a:srgbClr val="330099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45000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/>
            </a:pPr>
            <a:r>
              <a:rPr lang="fr-FR" sz="2700">
                <a:solidFill>
                  <a:srgbClr val="000000"/>
                </a:solidFill>
              </a:rPr>
              <a:t>DÉVELOPPEMENT DES TECHNIQUES DE PRÉVISION</a:t>
            </a:r>
          </a:p>
          <a:p>
            <a:pPr algn="ctr">
              <a:lnSpc>
                <a:spcPct val="14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/>
            </a:pPr>
            <a:r>
              <a:rPr lang="fr-FR" sz="2700">
                <a:solidFill>
                  <a:srgbClr val="000000"/>
                </a:solidFill>
              </a:rPr>
              <a:t>DE LA CHARGE ET DE LA PRODUCTION DANS</a:t>
            </a:r>
          </a:p>
          <a:p>
            <a:pPr algn="ctr">
              <a:lnSpc>
                <a:spcPct val="14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/>
            </a:pPr>
            <a:r>
              <a:rPr lang="fr-FR" sz="2700">
                <a:solidFill>
                  <a:srgbClr val="000000"/>
                </a:solidFill>
              </a:rPr>
              <a:t>LE SMART GRID : APPLICATION AU CONTEXTE TUNISIEN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8975" y="-68263"/>
            <a:ext cx="7258050" cy="1289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720725" y="4991100"/>
            <a:ext cx="8640763" cy="120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8114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fr-FR" sz="2600">
                <a:solidFill>
                  <a:srgbClr val="000000"/>
                </a:solidFill>
              </a:rPr>
              <a:t>Doctorant                        Ali LAHOUAR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endParaRPr lang="fr-FR" sz="2600">
              <a:solidFill>
                <a:srgbClr val="000000"/>
              </a:solidFill>
            </a:endParaRP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</a:pPr>
            <a:r>
              <a:rPr lang="fr-FR" sz="2600">
                <a:solidFill>
                  <a:srgbClr val="000000"/>
                </a:solidFill>
              </a:rPr>
              <a:t>Directeur de thèse          Jaleleddine BEN HADJ SLAMA</a:t>
            </a: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4150" y="6299200"/>
            <a:ext cx="1138238" cy="9731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2735263" y="6570663"/>
            <a:ext cx="6048375" cy="430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fr-FR" sz="2400" b="1">
                <a:solidFill>
                  <a:srgbClr val="000000"/>
                </a:solidFill>
              </a:rPr>
              <a:t>Systèmes Avancés en Génie Électrique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147109F5-EF19-4DD7-891F-165104D5092E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Définition et méthodes de prévision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4475" y="3481388"/>
            <a:ext cx="4324350" cy="4078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2025" y="920750"/>
            <a:ext cx="5759450" cy="293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963" y="4032250"/>
            <a:ext cx="4683125" cy="309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611288" y="993755"/>
            <a:ext cx="7358114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Machines à vecteurs de support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565523"/>
            <a:ext cx="3643338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Forêt aléatoire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-960000">
            <a:off x="5530428" y="3479501"/>
            <a:ext cx="4429156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Réseau de neurones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E4D8A9DE-9345-4BE6-95E4-F9153524A159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287338" y="3276600"/>
            <a:ext cx="2195512" cy="1800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E6E6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Objectifs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détaillés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 la thèse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735388" y="2016125"/>
            <a:ext cx="5832475" cy="8286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Assurer une meilleure intégration de l’énergie éolienne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735388" y="3276600"/>
            <a:ext cx="5832475" cy="8286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Limiter les pics de consommation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735388" y="5688013"/>
            <a:ext cx="5832475" cy="8286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Améliorer les procédures de tarification et de prévision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des prix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735388" y="4500563"/>
            <a:ext cx="5832475" cy="8286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Proposer des modèles de prévision adaptés au contexte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tunisien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 rot="3000000">
            <a:off x="2669382" y="2256631"/>
            <a:ext cx="792162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 rot="18600000" flipV="1">
            <a:off x="2669382" y="5149056"/>
            <a:ext cx="792162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 rot="4440000">
            <a:off x="2669381" y="3178969"/>
            <a:ext cx="792163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 rot="17160000" flipV="1">
            <a:off x="2669381" y="4198144"/>
            <a:ext cx="792163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99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6" grpId="0" animBg="1"/>
      <p:bldP spid="143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Sommaire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2AF217E6-FD66-4E81-9227-D243B4B45560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2335213" y="22812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2335213" y="6088063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2335213" y="32337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2335213" y="4202113"/>
            <a:ext cx="6235700" cy="622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2335213" y="5137150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1262063" y="6088063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1262063" y="5137150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1262063" y="4202113"/>
            <a:ext cx="762000" cy="6223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1262063" y="32337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1262063" y="22812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2336400" y="3232800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 dirty="0">
                <a:solidFill>
                  <a:srgbClr val="000000"/>
                </a:solidFill>
              </a:rPr>
              <a:t>Prévision de la production éolienne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57802469-6875-4D72-AC2C-0418B9A7485E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Prévision de la production éolienne</a:t>
            </a:r>
          </a:p>
        </p:txBody>
      </p:sp>
      <p:pic>
        <p:nvPicPr>
          <p:cNvPr id="4" name="Image 3" descr="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3" y="2065325"/>
            <a:ext cx="9826659" cy="4440194"/>
          </a:xfrm>
          <a:prstGeom prst="rect">
            <a:avLst/>
          </a:prstGeom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754824" y="2994019"/>
            <a:ext cx="785818" cy="28575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7112014" y="1922449"/>
            <a:ext cx="1152525" cy="1071570"/>
          </a:xfrm>
          <a:custGeom>
            <a:avLst/>
            <a:gdLst>
              <a:gd name="T0" fmla="*/ 389323582 w 3001"/>
              <a:gd name="T1" fmla="*/ 0 h 1873"/>
              <a:gd name="T2" fmla="*/ 0 w 3001"/>
              <a:gd name="T3" fmla="*/ 242904277 h 1873"/>
              <a:gd name="T4" fmla="*/ 0 60000 65536"/>
              <a:gd name="T5" fmla="*/ 0 60000 65536"/>
              <a:gd name="T6" fmla="*/ 0 w 3001"/>
              <a:gd name="T7" fmla="*/ 0 h 1873"/>
              <a:gd name="T8" fmla="*/ 3001 w 3001"/>
              <a:gd name="T9" fmla="*/ 1873 h 18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01" h="1873">
                <a:moveTo>
                  <a:pt x="3000" y="0"/>
                </a:moveTo>
                <a:lnTo>
                  <a:pt x="0" y="1872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254889" y="1350946"/>
            <a:ext cx="2447925" cy="638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 dirty="0" smtClean="0">
                <a:solidFill>
                  <a:srgbClr val="FF3333"/>
                </a:solidFill>
              </a:rPr>
              <a:t>244 MW de puissance éolienne installée</a:t>
            </a:r>
            <a:endParaRPr lang="fr-FR" dirty="0">
              <a:solidFill>
                <a:srgbClr val="FF3333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683386" y="5494349"/>
            <a:ext cx="785818" cy="28575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 rot="10800000">
            <a:off x="6111881" y="5780101"/>
            <a:ext cx="866773" cy="928694"/>
          </a:xfrm>
          <a:custGeom>
            <a:avLst/>
            <a:gdLst>
              <a:gd name="T0" fmla="*/ 389323582 w 3001"/>
              <a:gd name="T1" fmla="*/ 0 h 1873"/>
              <a:gd name="T2" fmla="*/ 0 w 3001"/>
              <a:gd name="T3" fmla="*/ 242904277 h 1873"/>
              <a:gd name="T4" fmla="*/ 0 60000 65536"/>
              <a:gd name="T5" fmla="*/ 0 60000 65536"/>
              <a:gd name="T6" fmla="*/ 0 w 3001"/>
              <a:gd name="T7" fmla="*/ 0 h 1873"/>
              <a:gd name="T8" fmla="*/ 3001 w 3001"/>
              <a:gd name="T9" fmla="*/ 1873 h 18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01" h="1873">
                <a:moveTo>
                  <a:pt x="3000" y="0"/>
                </a:moveTo>
                <a:lnTo>
                  <a:pt x="0" y="1872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611684" y="6708795"/>
            <a:ext cx="2447925" cy="638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 dirty="0" smtClean="0">
                <a:solidFill>
                  <a:srgbClr val="FF3333"/>
                </a:solidFill>
              </a:rPr>
              <a:t>357,8 </a:t>
            </a:r>
            <a:r>
              <a:rPr lang="fr-FR" dirty="0" err="1" smtClean="0">
                <a:solidFill>
                  <a:srgbClr val="FF3333"/>
                </a:solidFill>
              </a:rPr>
              <a:t>GWh</a:t>
            </a:r>
            <a:r>
              <a:rPr lang="fr-FR" dirty="0" smtClean="0">
                <a:solidFill>
                  <a:srgbClr val="FF3333"/>
                </a:solidFill>
              </a:rPr>
              <a:t> d’énergie éolienne produite</a:t>
            </a:r>
            <a:endParaRPr lang="fr-FR" dirty="0">
              <a:solidFill>
                <a:srgbClr val="FF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57802469-6875-4D72-AC2C-0418B9A7485E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Prévision de la production éolienne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4294188"/>
            <a:ext cx="4679950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0048" y="1065193"/>
            <a:ext cx="5756275" cy="302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0675" y="4248150"/>
            <a:ext cx="3884613" cy="327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 rot="540000">
            <a:off x="5631183" y="1531592"/>
            <a:ext cx="4397653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Distribution de la vitesse du vent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-660000">
            <a:off x="-171672" y="4317540"/>
            <a:ext cx="5389279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Disposition des éoliennes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37287" y="3779837"/>
            <a:ext cx="3643338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Rose des vents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993887"/>
            <a:ext cx="3111486" cy="12945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Caractéristiques du parc éolien</a:t>
            </a:r>
          </a:p>
          <a:p>
            <a:pPr algn="ctr"/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Sidi Daoud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2493963"/>
            <a:ext cx="4378325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C2DF3B51-DBC1-4D36-B366-75FFC5234773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 dirty="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7272338" y="3024188"/>
            <a:ext cx="360362" cy="107950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7488238" y="2376488"/>
            <a:ext cx="1081087" cy="674687"/>
          </a:xfrm>
          <a:custGeom>
            <a:avLst/>
            <a:gdLst>
              <a:gd name="T0" fmla="*/ 389323582 w 3001"/>
              <a:gd name="T1" fmla="*/ 0 h 1873"/>
              <a:gd name="T2" fmla="*/ 0 w 3001"/>
              <a:gd name="T3" fmla="*/ 242904277 h 1873"/>
              <a:gd name="T4" fmla="*/ 0 60000 65536"/>
              <a:gd name="T5" fmla="*/ 0 60000 65536"/>
              <a:gd name="T6" fmla="*/ 0 w 3001"/>
              <a:gd name="T7" fmla="*/ 0 h 1873"/>
              <a:gd name="T8" fmla="*/ 3001 w 3001"/>
              <a:gd name="T9" fmla="*/ 1873 h 18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001" h="1873">
                <a:moveTo>
                  <a:pt x="3000" y="0"/>
                </a:moveTo>
                <a:lnTo>
                  <a:pt x="0" y="1872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7559675" y="1584325"/>
            <a:ext cx="2447925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 dirty="0">
                <a:solidFill>
                  <a:srgbClr val="FF3333"/>
                </a:solidFill>
              </a:rPr>
              <a:t>Différentes valeurs de puissance pour une même vitesse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" y="2787650"/>
            <a:ext cx="5037138" cy="309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3188" y="4141788"/>
            <a:ext cx="1443037" cy="1443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575701" y="1922449"/>
            <a:ext cx="4929222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Éolienne de 330 kW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842" y="6101572"/>
            <a:ext cx="4643470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Courbe de puissance théorique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4626" y="6101572"/>
            <a:ext cx="4643470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Courbe de puissance réelle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12013" y="4494217"/>
            <a:ext cx="2286017" cy="7793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kern="1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La vitesse ne suffit pas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6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9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4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  <p:bldP spid="17416" grpId="0" animBg="1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313" y="2493963"/>
            <a:ext cx="4859337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/>
          <a:srcRect r="1460"/>
          <a:stretch>
            <a:fillRect/>
          </a:stretch>
        </p:blipFill>
        <p:spPr bwMode="auto">
          <a:xfrm>
            <a:off x="3175" y="2339975"/>
            <a:ext cx="5037138" cy="379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E4FC7B33-74B0-43B4-BD8F-040E25FEA2CC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431800" y="3600450"/>
            <a:ext cx="720725" cy="1223963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792163" y="2376488"/>
            <a:ext cx="144462" cy="1296987"/>
          </a:xfrm>
          <a:custGeom>
            <a:avLst/>
            <a:gdLst>
              <a:gd name="T0" fmla="*/ 51913381 w 401"/>
              <a:gd name="T1" fmla="*/ 0 h 3601"/>
              <a:gd name="T2" fmla="*/ 0 w 401"/>
              <a:gd name="T3" fmla="*/ 467011540 h 3601"/>
              <a:gd name="T4" fmla="*/ 0 60000 65536"/>
              <a:gd name="T5" fmla="*/ 0 60000 65536"/>
              <a:gd name="T6" fmla="*/ 0 w 401"/>
              <a:gd name="T7" fmla="*/ 0 h 3601"/>
              <a:gd name="T8" fmla="*/ 401 w 401"/>
              <a:gd name="T9" fmla="*/ 3601 h 3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1" h="3601">
                <a:moveTo>
                  <a:pt x="400" y="0"/>
                </a:moveTo>
                <a:lnTo>
                  <a:pt x="0" y="36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76263" y="2133600"/>
            <a:ext cx="2447925" cy="60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FF3333"/>
                </a:solidFill>
              </a:rPr>
              <a:t>Vitesses différentes</a:t>
            </a: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6326188" y="5994400"/>
            <a:ext cx="2592387" cy="28575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575701" y="1922449"/>
            <a:ext cx="4929222" cy="565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Totalité du parc éolien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280" y="6315886"/>
            <a:ext cx="4643470" cy="10082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Différentes</a:t>
            </a:r>
            <a:r>
              <a:rPr lang="fr-FR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 mesures de vitesse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4626" y="6315886"/>
            <a:ext cx="4643470" cy="10082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Courbe de </a:t>
            </a:r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puissance</a:t>
            </a:r>
            <a:r>
              <a:rPr lang="fr-FR" sz="32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 du parc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8940" y="2922581"/>
            <a:ext cx="1500197" cy="11228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kern="1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Effet de lissage spatial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4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0" grpId="0" animBg="1"/>
      <p:bldP spid="18443" grpId="0" animBg="1"/>
      <p:bldP spid="15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0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888" y="2351088"/>
            <a:ext cx="4884737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3" y="2422525"/>
            <a:ext cx="4841875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579F8DBB-23D8-4151-AC4F-C61D9B7C3634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19464" name="Freeform 8"/>
          <p:cNvSpPr>
            <a:spLocks/>
          </p:cNvSpPr>
          <p:nvPr/>
        </p:nvSpPr>
        <p:spPr bwMode="auto">
          <a:xfrm>
            <a:off x="1990725" y="2197100"/>
            <a:ext cx="2089150" cy="827088"/>
          </a:xfrm>
          <a:custGeom>
            <a:avLst/>
            <a:gdLst>
              <a:gd name="T0" fmla="*/ 0 w 5801"/>
              <a:gd name="T1" fmla="*/ 0 h 2298"/>
              <a:gd name="T2" fmla="*/ 752248785 w 5801"/>
              <a:gd name="T3" fmla="*/ 297552970 h 2298"/>
              <a:gd name="T4" fmla="*/ 0 60000 65536"/>
              <a:gd name="T5" fmla="*/ 0 60000 65536"/>
              <a:gd name="T6" fmla="*/ 0 w 5801"/>
              <a:gd name="T7" fmla="*/ 0 h 2298"/>
              <a:gd name="T8" fmla="*/ 5801 w 5801"/>
              <a:gd name="T9" fmla="*/ 2298 h 22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01" h="2298">
                <a:moveTo>
                  <a:pt x="0" y="0"/>
                </a:moveTo>
                <a:lnTo>
                  <a:pt x="5800" y="2297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465" name="Freeform 9"/>
          <p:cNvSpPr>
            <a:spLocks/>
          </p:cNvSpPr>
          <p:nvPr/>
        </p:nvSpPr>
        <p:spPr bwMode="auto">
          <a:xfrm>
            <a:off x="1990725" y="2197100"/>
            <a:ext cx="288925" cy="755650"/>
          </a:xfrm>
          <a:custGeom>
            <a:avLst/>
            <a:gdLst>
              <a:gd name="T0" fmla="*/ 0 w 801"/>
              <a:gd name="T1" fmla="*/ 0 h 2098"/>
              <a:gd name="T2" fmla="*/ 104086597 w 801"/>
              <a:gd name="T3" fmla="*/ 272037565 h 2098"/>
              <a:gd name="T4" fmla="*/ 0 60000 65536"/>
              <a:gd name="T5" fmla="*/ 0 60000 65536"/>
              <a:gd name="T6" fmla="*/ 0 w 801"/>
              <a:gd name="T7" fmla="*/ 0 h 2098"/>
              <a:gd name="T8" fmla="*/ 801 w 801"/>
              <a:gd name="T9" fmla="*/ 2098 h 20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1" h="2098">
                <a:moveTo>
                  <a:pt x="0" y="0"/>
                </a:moveTo>
                <a:lnTo>
                  <a:pt x="800" y="2097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50863" y="1846263"/>
            <a:ext cx="2447925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FF3333"/>
                </a:solidFill>
              </a:rPr>
              <a:t>Production maximale</a:t>
            </a:r>
          </a:p>
        </p:txBody>
      </p:sp>
      <p:sp>
        <p:nvSpPr>
          <p:cNvPr id="19467" name="Freeform 11"/>
          <p:cNvSpPr>
            <a:spLocks/>
          </p:cNvSpPr>
          <p:nvPr/>
        </p:nvSpPr>
        <p:spPr bwMode="auto">
          <a:xfrm>
            <a:off x="8280400" y="2197100"/>
            <a:ext cx="1588" cy="1187450"/>
          </a:xfrm>
          <a:custGeom>
            <a:avLst/>
            <a:gdLst>
              <a:gd name="T0" fmla="*/ 0 w 1"/>
              <a:gd name="T1" fmla="*/ 0 h 3298"/>
              <a:gd name="T2" fmla="*/ 0 w 1"/>
              <a:gd name="T3" fmla="*/ 427413644 h 3298"/>
              <a:gd name="T4" fmla="*/ 0 60000 65536"/>
              <a:gd name="T5" fmla="*/ 0 60000 65536"/>
              <a:gd name="T6" fmla="*/ 0 w 1"/>
              <a:gd name="T7" fmla="*/ 0 h 3298"/>
              <a:gd name="T8" fmla="*/ 1 w 1"/>
              <a:gd name="T9" fmla="*/ 3298 h 32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298">
                <a:moveTo>
                  <a:pt x="0" y="0"/>
                </a:moveTo>
                <a:lnTo>
                  <a:pt x="0" y="3297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>
            <a:off x="7415213" y="2197100"/>
            <a:ext cx="863600" cy="755650"/>
          </a:xfrm>
          <a:custGeom>
            <a:avLst/>
            <a:gdLst>
              <a:gd name="T0" fmla="*/ 310493118 w 2401"/>
              <a:gd name="T1" fmla="*/ 0 h 2098"/>
              <a:gd name="T2" fmla="*/ 0 w 2401"/>
              <a:gd name="T3" fmla="*/ 272037565 h 2098"/>
              <a:gd name="T4" fmla="*/ 0 60000 65536"/>
              <a:gd name="T5" fmla="*/ 0 60000 65536"/>
              <a:gd name="T6" fmla="*/ 0 w 2401"/>
              <a:gd name="T7" fmla="*/ 0 h 2098"/>
              <a:gd name="T8" fmla="*/ 2401 w 2401"/>
              <a:gd name="T9" fmla="*/ 2098 h 20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01" h="2098">
                <a:moveTo>
                  <a:pt x="2400" y="0"/>
                </a:moveTo>
                <a:lnTo>
                  <a:pt x="0" y="2097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7272338" y="1846263"/>
            <a:ext cx="2447925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FF3333"/>
                </a:solidFill>
              </a:rPr>
              <a:t>Crêtes de production</a:t>
            </a:r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>
            <a:off x="8280400" y="2197100"/>
            <a:ext cx="360363" cy="1547813"/>
          </a:xfrm>
          <a:custGeom>
            <a:avLst/>
            <a:gdLst>
              <a:gd name="T0" fmla="*/ 0 w 1001"/>
              <a:gd name="T1" fmla="*/ 0 h 4298"/>
              <a:gd name="T2" fmla="*/ 129602172 w 1001"/>
              <a:gd name="T3" fmla="*/ 557274908 h 4298"/>
              <a:gd name="T4" fmla="*/ 0 60000 65536"/>
              <a:gd name="T5" fmla="*/ 0 60000 65536"/>
              <a:gd name="T6" fmla="*/ 0 w 1001"/>
              <a:gd name="T7" fmla="*/ 0 h 4298"/>
              <a:gd name="T8" fmla="*/ 1001 w 1001"/>
              <a:gd name="T9" fmla="*/ 4298 h 42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01" h="4298">
                <a:moveTo>
                  <a:pt x="0" y="0"/>
                </a:moveTo>
                <a:lnTo>
                  <a:pt x="1000" y="4297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575701" y="1922449"/>
            <a:ext cx="4929222" cy="565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Totalité du parc éolien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37551" y="4422779"/>
            <a:ext cx="1643074" cy="7793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kern="1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Effet de la direction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8280" y="6208729"/>
            <a:ext cx="4643470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Puissance en fonction de la direction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26064" y="6208729"/>
            <a:ext cx="4643470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Puissance en fonction de la vitesse et la direction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7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40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43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5" grpId="0" animBg="1"/>
      <p:bldP spid="19467" grpId="0" animBg="1"/>
      <p:bldP spid="19468" grpId="0" animBg="1"/>
      <p:bldP spid="19470" grpId="0" animBg="1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EAAD22AE-6BEC-419E-B284-39263F2C2655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303463" y="2447925"/>
            <a:ext cx="2376487" cy="863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AE234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Entrées choisies</a:t>
            </a: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2268538" y="3924300"/>
            <a:ext cx="2447925" cy="12239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Horizon de prévision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2376488" y="5759450"/>
            <a:ext cx="2232025" cy="9366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Méthode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148263" y="2592388"/>
            <a:ext cx="4392612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fr-FR">
                <a:solidFill>
                  <a:srgbClr val="000000"/>
                </a:solidFill>
              </a:rPr>
              <a:t>Moyenne spatiale des vitesses de vent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fr-FR">
                <a:solidFill>
                  <a:srgbClr val="000000"/>
                </a:solidFill>
              </a:rPr>
              <a:t>Direction du vent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148263" y="4371975"/>
            <a:ext cx="4392612" cy="35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fr-FR">
                <a:solidFill>
                  <a:srgbClr val="000000"/>
                </a:solidFill>
              </a:rPr>
              <a:t>Une heure à l’avance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148263" y="5903913"/>
            <a:ext cx="4392612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fr-FR">
                <a:solidFill>
                  <a:srgbClr val="000000"/>
                </a:solidFill>
              </a:rPr>
              <a:t>Régression à vecteurs de support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</a:pPr>
            <a:r>
              <a:rPr lang="fr-FR">
                <a:solidFill>
                  <a:srgbClr val="000000"/>
                </a:solidFill>
              </a:rPr>
              <a:t>SVR</a:t>
            </a:r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3822700"/>
            <a:ext cx="1839913" cy="111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90" name="WordArt 10"/>
          <p:cNvSpPr>
            <a:spLocks noChangeArrowheads="1" noChangeShapeType="1" noTextEdit="1"/>
          </p:cNvSpPr>
          <p:nvPr/>
        </p:nvSpPr>
        <p:spPr bwMode="auto">
          <a:xfrm>
            <a:off x="287338" y="3527425"/>
            <a:ext cx="1223962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spc="-121">
                <a:ln w="9360">
                  <a:noFill/>
                  <a:miter lim="800000"/>
                  <a:headEnd/>
                  <a:tailEnd/>
                </a:ln>
                <a:solidFill>
                  <a:srgbClr val="0066CC"/>
                </a:solidFill>
                <a:latin typeface="Times New Roman"/>
                <a:cs typeface="Times New Roman"/>
              </a:rPr>
              <a:t>Choix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5256213" y="2447925"/>
            <a:ext cx="4176712" cy="792163"/>
          </a:xfrm>
          <a:prstGeom prst="rect">
            <a:avLst/>
          </a:prstGeom>
          <a:noFill/>
          <a:ln w="38160">
            <a:solidFill>
              <a:srgbClr val="FF33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1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4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 animBg="1"/>
      <p:bldP spid="204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5963" y="2125663"/>
            <a:ext cx="5580062" cy="5021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3E2E9F36-DD0D-4678-8295-F75791D15ECA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19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8" name="Rectangle 7"/>
          <p:cNvSpPr/>
          <p:nvPr/>
        </p:nvSpPr>
        <p:spPr>
          <a:xfrm rot="-660000">
            <a:off x="124213" y="2625972"/>
            <a:ext cx="4735359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Prévision de la vitesse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-660000">
            <a:off x="124213" y="5012899"/>
            <a:ext cx="4735359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Prévision de la direction</a:t>
            </a:r>
            <a:endParaRPr lang="fr-FR" sz="28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54758" y="1636697"/>
            <a:ext cx="3825867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Une heure à l’avance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1"/>
          <p:cNvSpPr>
            <a:spLocks noChangeArrowheads="1"/>
          </p:cNvSpPr>
          <p:nvPr/>
        </p:nvSpPr>
        <p:spPr bwMode="auto">
          <a:xfrm>
            <a:off x="3384550" y="2592388"/>
            <a:ext cx="2879725" cy="1084262"/>
          </a:xfrm>
          <a:prstGeom prst="ellipse">
            <a:avLst/>
          </a:prstGeom>
          <a:gradFill rotWithShape="0">
            <a:gsLst>
              <a:gs pos="0">
                <a:srgbClr val="CCFFCC"/>
              </a:gs>
              <a:gs pos="100000">
                <a:srgbClr val="CFE7F5"/>
              </a:gs>
            </a:gsLst>
            <a:lin ang="153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69891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 sz="2800">
                <a:solidFill>
                  <a:srgbClr val="000000"/>
                </a:solidFill>
              </a:rPr>
              <a:t>Smart Grid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3325" y="3424238"/>
            <a:ext cx="2155825" cy="161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95625" y="792163"/>
            <a:ext cx="3619500" cy="66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2779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 sz="2000" dirty="0">
                <a:solidFill>
                  <a:srgbClr val="000000"/>
                </a:solidFill>
              </a:rPr>
              <a:t>Équilibrer </a:t>
            </a:r>
            <a:r>
              <a:rPr lang="fr-FR" sz="2000" dirty="0" smtClean="0">
                <a:solidFill>
                  <a:srgbClr val="000000"/>
                </a:solidFill>
              </a:rPr>
              <a:t>l’offre </a:t>
            </a:r>
            <a:r>
              <a:rPr lang="fr-FR" sz="2000" dirty="0">
                <a:solidFill>
                  <a:srgbClr val="000000"/>
                </a:solidFill>
              </a:rPr>
              <a:t>et la demande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 sz="2000" dirty="0" smtClean="0">
                <a:solidFill>
                  <a:srgbClr val="000000"/>
                </a:solidFill>
              </a:rPr>
              <a:t>avec </a:t>
            </a:r>
            <a:r>
              <a:rPr lang="fr-FR" sz="2000" dirty="0">
                <a:solidFill>
                  <a:srgbClr val="000000"/>
                </a:solidFill>
              </a:rPr>
              <a:t>le moindre coût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 rot="16140000" flipV="1">
            <a:off x="4291807" y="1610519"/>
            <a:ext cx="1079500" cy="719137"/>
          </a:xfrm>
          <a:prstGeom prst="rightArrow">
            <a:avLst>
              <a:gd name="adj1" fmla="val 50000"/>
              <a:gd name="adj2" fmla="val 37528"/>
            </a:avLst>
          </a:prstGeom>
          <a:gradFill rotWithShape="0">
            <a:gsLst>
              <a:gs pos="0">
                <a:srgbClr val="FFFFFF"/>
              </a:gs>
              <a:gs pos="100000">
                <a:srgbClr val="FF8080"/>
              </a:gs>
            </a:gsLst>
            <a:lin ang="14400000" scaled="1"/>
          </a:gra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 rot="1860000">
            <a:off x="2554288" y="2174875"/>
            <a:ext cx="1079500" cy="720725"/>
          </a:xfrm>
          <a:prstGeom prst="rightArrow">
            <a:avLst>
              <a:gd name="adj1" fmla="val 50000"/>
              <a:gd name="adj2" fmla="val 37445"/>
            </a:avLst>
          </a:prstGeom>
          <a:gradFill rotWithShape="0">
            <a:gsLst>
              <a:gs pos="0">
                <a:srgbClr val="9999FF"/>
              </a:gs>
              <a:gs pos="100000">
                <a:srgbClr val="E6E6FF"/>
              </a:gs>
            </a:gsLst>
            <a:lin ang="14400000" scaled="1"/>
          </a:gra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 rot="19740000" flipV="1">
            <a:off x="2649538" y="3475038"/>
            <a:ext cx="1079500" cy="719137"/>
          </a:xfrm>
          <a:prstGeom prst="rightArrow">
            <a:avLst>
              <a:gd name="adj1" fmla="val 50000"/>
              <a:gd name="adj2" fmla="val 37528"/>
            </a:avLst>
          </a:prstGeom>
          <a:gradFill rotWithShape="0">
            <a:gsLst>
              <a:gs pos="0">
                <a:srgbClr val="9999FF"/>
              </a:gs>
              <a:gs pos="100000">
                <a:srgbClr val="E6E6FF"/>
              </a:gs>
            </a:gsLst>
            <a:lin ang="14400000" scaled="1"/>
          </a:gra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7050" y="4351338"/>
            <a:ext cx="2312988" cy="2157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63" y="874713"/>
            <a:ext cx="2811462" cy="2509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60363" y="3228975"/>
            <a:ext cx="2054225" cy="60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0000"/>
                </a:solidFill>
              </a:rPr>
              <a:t>Énergie disponible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0000"/>
                </a:solidFill>
              </a:rPr>
              <a:t>mais coûteuse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6750" y="4422775"/>
            <a:ext cx="1871663" cy="187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225425" y="5910263"/>
            <a:ext cx="2398713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 dirty="0">
                <a:solidFill>
                  <a:srgbClr val="000000"/>
                </a:solidFill>
              </a:rPr>
              <a:t>Énergie peu coûteuse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 dirty="0">
                <a:solidFill>
                  <a:srgbClr val="000000"/>
                </a:solidFill>
              </a:rPr>
              <a:t>mais intermittente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517775" y="5475288"/>
            <a:ext cx="1801813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6600"/>
                </a:solidFill>
              </a:rPr>
              <a:t>Prévision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6600"/>
                </a:solidFill>
              </a:rPr>
              <a:t>de la production</a:t>
            </a: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75" y="4108450"/>
            <a:ext cx="180022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38" name="AutoShape 18"/>
          <p:cNvSpPr>
            <a:spLocks noChangeArrowheads="1"/>
          </p:cNvSpPr>
          <p:nvPr/>
        </p:nvSpPr>
        <p:spPr bwMode="auto">
          <a:xfrm rot="1860000">
            <a:off x="6372225" y="3730625"/>
            <a:ext cx="1079500" cy="720725"/>
          </a:xfrm>
          <a:prstGeom prst="rightArrow">
            <a:avLst>
              <a:gd name="adj1" fmla="val 50000"/>
              <a:gd name="adj2" fmla="val 37445"/>
            </a:avLst>
          </a:prstGeom>
          <a:gradFill rotWithShape="0">
            <a:gsLst>
              <a:gs pos="0">
                <a:srgbClr val="9999FF"/>
              </a:gs>
              <a:gs pos="100000">
                <a:srgbClr val="E6E6FF"/>
              </a:gs>
            </a:gsLst>
            <a:lin ang="14400000" scaled="1"/>
          </a:gra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39" name="AutoShape 19"/>
          <p:cNvSpPr>
            <a:spLocks noChangeArrowheads="1"/>
          </p:cNvSpPr>
          <p:nvPr/>
        </p:nvSpPr>
        <p:spPr bwMode="auto">
          <a:xfrm rot="19740000" flipV="1">
            <a:off x="6373813" y="2074863"/>
            <a:ext cx="1079500" cy="719137"/>
          </a:xfrm>
          <a:prstGeom prst="rightArrow">
            <a:avLst>
              <a:gd name="adj1" fmla="val 50000"/>
              <a:gd name="adj2" fmla="val 37528"/>
            </a:avLst>
          </a:prstGeom>
          <a:gradFill rotWithShape="0">
            <a:gsLst>
              <a:gs pos="0">
                <a:srgbClr val="9999FF"/>
              </a:gs>
              <a:gs pos="100000">
                <a:srgbClr val="E6E6FF"/>
              </a:gs>
            </a:gsLst>
            <a:lin ang="14400000" scaled="1"/>
          </a:gra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40" name="AutoShape 20"/>
          <p:cNvSpPr>
            <a:spLocks noChangeArrowheads="1"/>
          </p:cNvSpPr>
          <p:nvPr/>
        </p:nvSpPr>
        <p:spPr bwMode="auto">
          <a:xfrm rot="21540000" flipV="1">
            <a:off x="6413500" y="2870200"/>
            <a:ext cx="1079500" cy="719138"/>
          </a:xfrm>
          <a:prstGeom prst="rightArrow">
            <a:avLst>
              <a:gd name="adj1" fmla="val 50000"/>
              <a:gd name="adj2" fmla="val 37528"/>
            </a:avLst>
          </a:prstGeom>
          <a:gradFill rotWithShape="0">
            <a:gsLst>
              <a:gs pos="0">
                <a:srgbClr val="9999FF"/>
              </a:gs>
              <a:gs pos="100000">
                <a:srgbClr val="E6E6FF"/>
              </a:gs>
            </a:gsLst>
            <a:lin ang="14400000" scaled="1"/>
          </a:gra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99113" y="4316413"/>
            <a:ext cx="2312987" cy="2157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88238" y="84138"/>
            <a:ext cx="2484437" cy="2657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23150" y="2630488"/>
            <a:ext cx="2771775" cy="165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27875" y="4324350"/>
            <a:ext cx="2916238" cy="2425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5184775" y="5473700"/>
            <a:ext cx="2195513" cy="60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663399"/>
                </a:solidFill>
              </a:rPr>
              <a:t>Prévision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663399"/>
                </a:solidFill>
              </a:rPr>
              <a:t>de la demande</a:t>
            </a:r>
          </a:p>
        </p:txBody>
      </p:sp>
      <p:sp>
        <p:nvSpPr>
          <p:cNvPr id="5147" name="AutoShape 27"/>
          <p:cNvSpPr>
            <a:spLocks noChangeArrowheads="1"/>
          </p:cNvSpPr>
          <p:nvPr/>
        </p:nvSpPr>
        <p:spPr bwMode="auto">
          <a:xfrm rot="16140000" flipV="1">
            <a:off x="4331494" y="5077619"/>
            <a:ext cx="1079500" cy="719138"/>
          </a:xfrm>
          <a:prstGeom prst="rightArrow">
            <a:avLst>
              <a:gd name="adj1" fmla="val 50000"/>
              <a:gd name="adj2" fmla="val 37528"/>
            </a:avLst>
          </a:prstGeom>
          <a:solidFill>
            <a:srgbClr val="CFE7F5"/>
          </a:soli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48" name="AutoShape 28"/>
          <p:cNvSpPr>
            <a:spLocks noChangeArrowheads="1"/>
          </p:cNvSpPr>
          <p:nvPr/>
        </p:nvSpPr>
        <p:spPr bwMode="auto">
          <a:xfrm rot="10800000" flipV="1">
            <a:off x="6194425" y="6611938"/>
            <a:ext cx="1079500" cy="719137"/>
          </a:xfrm>
          <a:prstGeom prst="rightArrow">
            <a:avLst>
              <a:gd name="adj1" fmla="val 50000"/>
              <a:gd name="adj2" fmla="val 37528"/>
            </a:avLst>
          </a:prstGeom>
          <a:solidFill>
            <a:srgbClr val="CFE7F5"/>
          </a:soli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149" name="Picture 2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08400" y="5978525"/>
            <a:ext cx="2339975" cy="155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3816350" y="5400675"/>
            <a:ext cx="2181225" cy="769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00FF"/>
                </a:solidFill>
              </a:rPr>
              <a:t>Prévision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00FF"/>
                </a:solidFill>
              </a:rPr>
              <a:t>des prix</a:t>
            </a:r>
          </a:p>
        </p:txBody>
      </p:sp>
      <p:sp>
        <p:nvSpPr>
          <p:cNvPr id="4128" name="Text Box 31"/>
          <p:cNvSpPr txBox="1">
            <a:spLocks noChangeArrowheads="1"/>
          </p:cNvSpPr>
          <p:nvPr/>
        </p:nvSpPr>
        <p:spPr bwMode="auto">
          <a:xfrm>
            <a:off x="9094788" y="7026275"/>
            <a:ext cx="1220787" cy="427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6C873450-868D-4A49-8A86-222CED61D977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601638"/>
            <a:ext cx="3611552" cy="7220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Générateurs</a:t>
            </a:r>
            <a:endParaRPr lang="fr-FR" sz="44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40642" y="6601638"/>
            <a:ext cx="2357453" cy="7220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Clients</a:t>
            </a:r>
            <a:endParaRPr lang="fr-FR" sz="44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68610" y="0"/>
            <a:ext cx="3897221" cy="8651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cap="none" spc="0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Objectif final</a:t>
            </a:r>
            <a:endParaRPr lang="fr-FR" sz="5400" cap="none" spc="0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3966" y="0"/>
            <a:ext cx="1857388" cy="10082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Marché dérégulé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1156" y="3922713"/>
            <a:ext cx="2214578" cy="10082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Conditions météo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 animBg="1"/>
      <p:bldP spid="5126" grpId="0" animBg="1"/>
      <p:bldP spid="5127" grpId="0" animBg="1"/>
      <p:bldP spid="5131" grpId="0"/>
      <p:bldP spid="5133" grpId="0"/>
      <p:bldP spid="5136" grpId="0"/>
      <p:bldP spid="5138" grpId="0" animBg="1"/>
      <p:bldP spid="5139" grpId="0" animBg="1"/>
      <p:bldP spid="5140" grpId="0" animBg="1"/>
      <p:bldP spid="5146" grpId="0"/>
      <p:bldP spid="5147" grpId="0" animBg="1"/>
      <p:bldP spid="5148" grpId="0" animBg="1"/>
      <p:bldP spid="5150" grpId="0"/>
      <p:bldP spid="33" grpId="0"/>
      <p:bldP spid="34" grpId="0"/>
      <p:bldP spid="35" grpId="0"/>
      <p:bldP spid="36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34BDEBB1-A250-4A5E-BB81-0F9DA7B01B8F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17663"/>
            <a:ext cx="10079038" cy="3925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963" y="5543550"/>
            <a:ext cx="7916862" cy="1893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5903913" y="2735263"/>
            <a:ext cx="215900" cy="16557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6624638" y="2808288"/>
            <a:ext cx="215900" cy="12239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9215438" y="2879725"/>
            <a:ext cx="215900" cy="129540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767513" y="2232025"/>
            <a:ext cx="936625" cy="576263"/>
          </a:xfrm>
          <a:custGeom>
            <a:avLst/>
            <a:gdLst>
              <a:gd name="T0" fmla="*/ 337150754 w 2601"/>
              <a:gd name="T1" fmla="*/ 0 h 1601"/>
              <a:gd name="T2" fmla="*/ 0 w 2601"/>
              <a:gd name="T3" fmla="*/ 207290214 h 1601"/>
              <a:gd name="T4" fmla="*/ 0 60000 65536"/>
              <a:gd name="T5" fmla="*/ 0 60000 65536"/>
              <a:gd name="T6" fmla="*/ 0 w 2601"/>
              <a:gd name="T7" fmla="*/ 0 h 1601"/>
              <a:gd name="T8" fmla="*/ 2601 w 2601"/>
              <a:gd name="T9" fmla="*/ 1601 h 1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01" h="1601">
                <a:moveTo>
                  <a:pt x="2600" y="0"/>
                </a:moveTo>
                <a:lnTo>
                  <a:pt x="0" y="16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0" name="Freeform 12"/>
          <p:cNvSpPr>
            <a:spLocks/>
          </p:cNvSpPr>
          <p:nvPr/>
        </p:nvSpPr>
        <p:spPr bwMode="auto">
          <a:xfrm>
            <a:off x="6119813" y="2232025"/>
            <a:ext cx="1584325" cy="504825"/>
          </a:xfrm>
          <a:custGeom>
            <a:avLst/>
            <a:gdLst>
              <a:gd name="T0" fmla="*/ 570214730 w 4401"/>
              <a:gd name="T1" fmla="*/ 0 h 1401"/>
              <a:gd name="T2" fmla="*/ 0 w 4401"/>
              <a:gd name="T3" fmla="*/ 181774817 h 1401"/>
              <a:gd name="T4" fmla="*/ 0 60000 65536"/>
              <a:gd name="T5" fmla="*/ 0 60000 65536"/>
              <a:gd name="T6" fmla="*/ 0 w 4401"/>
              <a:gd name="T7" fmla="*/ 0 h 1401"/>
              <a:gd name="T8" fmla="*/ 4401 w 4401"/>
              <a:gd name="T9" fmla="*/ 1401 h 14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01" h="1401">
                <a:moveTo>
                  <a:pt x="4400" y="0"/>
                </a:moveTo>
                <a:lnTo>
                  <a:pt x="0" y="14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1" name="Freeform 13"/>
          <p:cNvSpPr>
            <a:spLocks/>
          </p:cNvSpPr>
          <p:nvPr/>
        </p:nvSpPr>
        <p:spPr bwMode="auto">
          <a:xfrm>
            <a:off x="7704138" y="2232025"/>
            <a:ext cx="1584325" cy="647700"/>
          </a:xfrm>
          <a:custGeom>
            <a:avLst/>
            <a:gdLst>
              <a:gd name="T0" fmla="*/ 0 w 4401"/>
              <a:gd name="T1" fmla="*/ 0 h 1801"/>
              <a:gd name="T2" fmla="*/ 570214730 w 4401"/>
              <a:gd name="T3" fmla="*/ 232805201 h 1801"/>
              <a:gd name="T4" fmla="*/ 0 60000 65536"/>
              <a:gd name="T5" fmla="*/ 0 60000 65536"/>
              <a:gd name="T6" fmla="*/ 0 w 4401"/>
              <a:gd name="T7" fmla="*/ 0 h 1801"/>
              <a:gd name="T8" fmla="*/ 4401 w 4401"/>
              <a:gd name="T9" fmla="*/ 1801 h 18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01" h="1801">
                <a:moveTo>
                  <a:pt x="0" y="0"/>
                </a:moveTo>
                <a:lnTo>
                  <a:pt x="4400" y="18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6767513" y="1917700"/>
            <a:ext cx="2447925" cy="60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FF3333"/>
                </a:solidFill>
              </a:rPr>
              <a:t>Variations aiguës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3966" y="4637093"/>
            <a:ext cx="4786346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Résultats prévision vitesse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68940" y="4279903"/>
            <a:ext cx="4611685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Résultats prévision direction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 rot="-780000">
            <a:off x="22822" y="5631611"/>
            <a:ext cx="2546842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Configuration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6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2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5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8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1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4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8" y="4664075"/>
            <a:ext cx="8932862" cy="2436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89517351-518C-4844-9CA9-015956037277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408738" y="6408738"/>
            <a:ext cx="792162" cy="3603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4608513" y="6408738"/>
            <a:ext cx="792162" cy="3603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950" y="1727200"/>
            <a:ext cx="9356725" cy="297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39725" y="1800225"/>
            <a:ext cx="2663825" cy="2016125"/>
          </a:xfrm>
          <a:prstGeom prst="rect">
            <a:avLst/>
          </a:prstGeom>
          <a:noFill/>
          <a:ln w="38160">
            <a:solidFill>
              <a:srgbClr val="FF33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5832475" y="2663825"/>
            <a:ext cx="3886200" cy="936625"/>
          </a:xfrm>
          <a:prstGeom prst="ellipse">
            <a:avLst/>
          </a:prstGeom>
          <a:noFill/>
          <a:ln w="29160">
            <a:solidFill>
              <a:srgbClr val="007826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2016125" y="1295400"/>
            <a:ext cx="1368425" cy="40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4558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</a:pPr>
            <a:r>
              <a:rPr lang="fr-FR" sz="2200">
                <a:solidFill>
                  <a:srgbClr val="FF3333"/>
                </a:solidFill>
              </a:rPr>
              <a:t>Vitesse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7991475" y="3671888"/>
            <a:ext cx="1511300" cy="503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4558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</a:pPr>
            <a:r>
              <a:rPr lang="fr-FR" sz="2200">
                <a:solidFill>
                  <a:srgbClr val="007826"/>
                </a:solidFill>
              </a:rPr>
              <a:t>Puissance</a:t>
            </a:r>
          </a:p>
        </p:txBody>
      </p:sp>
      <p:sp>
        <p:nvSpPr>
          <p:cNvPr id="14" name="Rectangle 13"/>
          <p:cNvSpPr/>
          <p:nvPr/>
        </p:nvSpPr>
        <p:spPr>
          <a:xfrm rot="-780000">
            <a:off x="30258" y="4351897"/>
            <a:ext cx="1966554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Résultats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840000">
            <a:off x="7604534" y="981345"/>
            <a:ext cx="2395905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Critères d’évaluation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8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 animBg="1"/>
      <p:bldP spid="23562" grpId="0" animBg="1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7852A420-EB17-43A8-B4F5-A0335A741D17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 b="2526"/>
          <a:stretch>
            <a:fillRect/>
          </a:stretch>
        </p:blipFill>
        <p:spPr bwMode="auto">
          <a:xfrm>
            <a:off x="111090" y="2292326"/>
            <a:ext cx="3794125" cy="5267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113" y="3232150"/>
            <a:ext cx="4921250" cy="221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 rot="-780000">
            <a:off x="65075" y="1579289"/>
            <a:ext cx="2767148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Algorithme d’optimisation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1684" y="2851143"/>
            <a:ext cx="4857784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Méthode d’optimisation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-780000">
            <a:off x="3472443" y="3562066"/>
            <a:ext cx="1976533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Fonction objectif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-780000">
            <a:off x="7862722" y="4019898"/>
            <a:ext cx="2190515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Contraintes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-780000">
            <a:off x="7862721" y="4662839"/>
            <a:ext cx="2190515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Point initial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2568072A-B23D-45A2-8A91-D823C1F068AA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1543050"/>
            <a:ext cx="10079037" cy="362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2063" y="5092700"/>
            <a:ext cx="7556500" cy="252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4608513" y="6983413"/>
            <a:ext cx="863600" cy="287337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5969006" y="2351077"/>
            <a:ext cx="215900" cy="16557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6654806" y="2506652"/>
            <a:ext cx="215900" cy="12239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10" name="Freeform 10"/>
          <p:cNvSpPr>
            <a:spLocks/>
          </p:cNvSpPr>
          <p:nvPr/>
        </p:nvSpPr>
        <p:spPr bwMode="auto">
          <a:xfrm>
            <a:off x="6761169" y="1992302"/>
            <a:ext cx="1587" cy="515937"/>
          </a:xfrm>
          <a:custGeom>
            <a:avLst/>
            <a:gdLst>
              <a:gd name="T0" fmla="*/ 0 w 1"/>
              <a:gd name="T1" fmla="*/ 0 h 1433"/>
              <a:gd name="T2" fmla="*/ 0 w 1"/>
              <a:gd name="T3" fmla="*/ 185628210 h 1433"/>
              <a:gd name="T4" fmla="*/ 0 60000 65536"/>
              <a:gd name="T5" fmla="*/ 0 60000 65536"/>
              <a:gd name="T6" fmla="*/ 0 w 1"/>
              <a:gd name="T7" fmla="*/ 0 h 1433"/>
              <a:gd name="T8" fmla="*/ 1 w 1"/>
              <a:gd name="T9" fmla="*/ 1433 h 14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33">
                <a:moveTo>
                  <a:pt x="0" y="0"/>
                </a:moveTo>
                <a:lnTo>
                  <a:pt x="0" y="1432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5826130" y="1636697"/>
            <a:ext cx="2447925" cy="4079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 dirty="0">
                <a:solidFill>
                  <a:srgbClr val="FF3333"/>
                </a:solidFill>
              </a:rPr>
              <a:t>Meilleures prévisions</a:t>
            </a:r>
          </a:p>
        </p:txBody>
      </p:sp>
      <p:sp>
        <p:nvSpPr>
          <p:cNvPr id="25612" name="Freeform 12"/>
          <p:cNvSpPr>
            <a:spLocks/>
          </p:cNvSpPr>
          <p:nvPr/>
        </p:nvSpPr>
        <p:spPr bwMode="auto">
          <a:xfrm>
            <a:off x="6111882" y="1992302"/>
            <a:ext cx="649287" cy="358775"/>
          </a:xfrm>
          <a:custGeom>
            <a:avLst/>
            <a:gdLst>
              <a:gd name="T0" fmla="*/ 232805201 w 1801"/>
              <a:gd name="T1" fmla="*/ 0 h 1001"/>
              <a:gd name="T2" fmla="*/ 0 w 1801"/>
              <a:gd name="T3" fmla="*/ 129601453 h 1001"/>
              <a:gd name="T4" fmla="*/ 0 60000 65536"/>
              <a:gd name="T5" fmla="*/ 0 60000 65536"/>
              <a:gd name="T6" fmla="*/ 0 w 1801"/>
              <a:gd name="T7" fmla="*/ 0 h 1001"/>
              <a:gd name="T8" fmla="*/ 1801 w 1801"/>
              <a:gd name="T9" fmla="*/ 1001 h 10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1" h="1001">
                <a:moveTo>
                  <a:pt x="1800" y="0"/>
                </a:moveTo>
                <a:lnTo>
                  <a:pt x="0" y="10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5613" name="Oval 13"/>
          <p:cNvSpPr>
            <a:spLocks noChangeArrowheads="1"/>
          </p:cNvSpPr>
          <p:nvPr/>
        </p:nvSpPr>
        <p:spPr bwMode="auto">
          <a:xfrm>
            <a:off x="7056438" y="6048375"/>
            <a:ext cx="863600" cy="287338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53966" y="4208465"/>
            <a:ext cx="4786346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Résultats prévision vitesse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68940" y="3851275"/>
            <a:ext cx="4611685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Résultats prévision direction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8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1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6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 animBg="1"/>
      <p:bldP spid="25609" grpId="0" animBg="1"/>
      <p:bldP spid="25610" grpId="0" animBg="1"/>
      <p:bldP spid="25612" grpId="0" animBg="1"/>
      <p:bldP spid="25613" grpId="0" animBg="1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FC6C1417-FC5C-42F3-9E6D-856B32DB3018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 l="-1527" b="4603"/>
          <a:stretch>
            <a:fillRect/>
          </a:stretch>
        </p:blipFill>
        <p:spPr bwMode="auto">
          <a:xfrm>
            <a:off x="325404" y="1770039"/>
            <a:ext cx="9499601" cy="5789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9718" y="5315754"/>
            <a:ext cx="2000264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Vent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7700" y="5315754"/>
            <a:ext cx="2643206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Puissance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1388" y="1565259"/>
            <a:ext cx="5357849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Conversion vent / puissance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63B91D1D-1B33-4D72-B33C-AAB132A609DA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3963" y="2016125"/>
            <a:ext cx="7610475" cy="554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5040313" y="2808288"/>
            <a:ext cx="576262" cy="1368425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600450" y="3213100"/>
            <a:ext cx="1008063" cy="60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</a:tabLst>
            </a:pPr>
            <a:r>
              <a:rPr lang="fr-FR">
                <a:solidFill>
                  <a:srgbClr val="FF3333"/>
                </a:solidFill>
              </a:rPr>
              <a:t>Retard</a:t>
            </a:r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4392613" y="3240088"/>
            <a:ext cx="647700" cy="190500"/>
          </a:xfrm>
          <a:custGeom>
            <a:avLst/>
            <a:gdLst>
              <a:gd name="T0" fmla="*/ 0 w 1801"/>
              <a:gd name="T1" fmla="*/ 68601278 h 528"/>
              <a:gd name="T2" fmla="*/ 232805201 w 1801"/>
              <a:gd name="T3" fmla="*/ 0 h 528"/>
              <a:gd name="T4" fmla="*/ 0 60000 65536"/>
              <a:gd name="T5" fmla="*/ 0 60000 65536"/>
              <a:gd name="T6" fmla="*/ 0 w 1801"/>
              <a:gd name="T7" fmla="*/ 0 h 528"/>
              <a:gd name="T8" fmla="*/ 1801 w 1801"/>
              <a:gd name="T9" fmla="*/ 528 h 5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1" h="528">
                <a:moveTo>
                  <a:pt x="0" y="527"/>
                </a:moveTo>
                <a:lnTo>
                  <a:pt x="1800" y="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432693" y="1565259"/>
            <a:ext cx="7215238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Prévision de la puissance éolienne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780000">
            <a:off x="5753164" y="2464029"/>
            <a:ext cx="4281798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Machine SVR optimisée + ANN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6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aptur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4494213"/>
            <a:ext cx="97202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EF204256-11CC-4108-92C2-C4E7C037B33E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4535488" y="6057106"/>
            <a:ext cx="1008062" cy="360363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7754938" y="6057106"/>
            <a:ext cx="1008062" cy="3603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4150" y="2160588"/>
            <a:ext cx="4633913" cy="208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rot="-1020000">
            <a:off x="79162" y="1747482"/>
            <a:ext cx="2357454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Critères d’évaluation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-1020000">
            <a:off x="222038" y="4143357"/>
            <a:ext cx="2071702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Résultats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6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  <p:bldP spid="28679" grpId="0" animBg="1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Sommaire</a:t>
            </a: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BF4492C3-9DF7-471E-8B71-C1A226B9B690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2335213" y="22812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2335213" y="6088063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335213" y="32337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2335213" y="4202113"/>
            <a:ext cx="6235700" cy="622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335213" y="5137150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1262063" y="6088063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1262063" y="5137150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1262063" y="4202113"/>
            <a:ext cx="762000" cy="6223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1262063" y="32337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1262063" y="22812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2335213" y="4202113"/>
            <a:ext cx="6235700" cy="622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demande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1F3D1BFC-187F-4272-A596-2A5056CC87C1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2986088" y="2222500"/>
            <a:ext cx="4103687" cy="12954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8AE234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Prévision de la demande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devient de plus en plus difficile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à cause de</a:t>
            </a: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720725" y="3967163"/>
            <a:ext cx="3311525" cy="792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83CA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La dérégulation du marché</a:t>
            </a: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5989638" y="3967163"/>
            <a:ext cx="3311525" cy="792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83CA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La pénétration des ressources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renouvelables</a:t>
            </a: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 rot="1740000">
            <a:off x="6845300" y="3268663"/>
            <a:ext cx="1152525" cy="5762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 rot="19860000" flipH="1">
            <a:off x="2063750" y="3268663"/>
            <a:ext cx="1152525" cy="5762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76263" y="4967288"/>
            <a:ext cx="3816350" cy="111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Prix volatile, donc consommation variable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Clients éparpillés, faible corrélation avec les conditions météo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688013" y="5005388"/>
            <a:ext cx="3816350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Incertitude croissante à cause des ressources intermittentes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  <p:bldP spid="307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254250"/>
            <a:ext cx="4986338" cy="412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7288" y="2282825"/>
            <a:ext cx="5105400" cy="4071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A2398C1E-C82B-43D7-A41D-07B316D53A79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29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633413" y="2774950"/>
            <a:ext cx="2447925" cy="60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FF3333"/>
                </a:solidFill>
              </a:rPr>
              <a:t>Crêtes d’été</a:t>
            </a:r>
          </a:p>
        </p:txBody>
      </p:sp>
      <p:sp>
        <p:nvSpPr>
          <p:cNvPr id="31753" name="Freeform 9"/>
          <p:cNvSpPr>
            <a:spLocks/>
          </p:cNvSpPr>
          <p:nvPr/>
        </p:nvSpPr>
        <p:spPr bwMode="auto">
          <a:xfrm>
            <a:off x="1008063" y="3122613"/>
            <a:ext cx="576262" cy="766762"/>
          </a:xfrm>
          <a:custGeom>
            <a:avLst/>
            <a:gdLst>
              <a:gd name="T0" fmla="*/ 207289495 w 1601"/>
              <a:gd name="T1" fmla="*/ 0 h 2128"/>
              <a:gd name="T2" fmla="*/ 0 w 1601"/>
              <a:gd name="T3" fmla="*/ 276150307 h 2128"/>
              <a:gd name="T4" fmla="*/ 0 60000 65536"/>
              <a:gd name="T5" fmla="*/ 0 60000 65536"/>
              <a:gd name="T6" fmla="*/ 0 w 1601"/>
              <a:gd name="T7" fmla="*/ 0 h 2128"/>
              <a:gd name="T8" fmla="*/ 1601 w 1601"/>
              <a:gd name="T9" fmla="*/ 2128 h 2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01" h="2128">
                <a:moveTo>
                  <a:pt x="1600" y="0"/>
                </a:moveTo>
                <a:lnTo>
                  <a:pt x="0" y="2127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1584325" y="3122613"/>
            <a:ext cx="144463" cy="477837"/>
          </a:xfrm>
          <a:prstGeom prst="line">
            <a:avLst/>
          </a:pr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1584325" y="3122613"/>
            <a:ext cx="863600" cy="406400"/>
          </a:xfrm>
          <a:prstGeom prst="line">
            <a:avLst/>
          </a:pr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756" name="Freeform 12"/>
          <p:cNvSpPr>
            <a:spLocks/>
          </p:cNvSpPr>
          <p:nvPr/>
        </p:nvSpPr>
        <p:spPr bwMode="auto">
          <a:xfrm>
            <a:off x="1584325" y="2879725"/>
            <a:ext cx="1584325" cy="242888"/>
          </a:xfrm>
          <a:custGeom>
            <a:avLst/>
            <a:gdLst>
              <a:gd name="T0" fmla="*/ 0 w 4401"/>
              <a:gd name="T1" fmla="*/ 87399310 h 674"/>
              <a:gd name="T2" fmla="*/ 570214730 w 4401"/>
              <a:gd name="T3" fmla="*/ 0 h 674"/>
              <a:gd name="T4" fmla="*/ 0 60000 65536"/>
              <a:gd name="T5" fmla="*/ 0 60000 65536"/>
              <a:gd name="T6" fmla="*/ 0 w 4401"/>
              <a:gd name="T7" fmla="*/ 0 h 674"/>
              <a:gd name="T8" fmla="*/ 4401 w 4401"/>
              <a:gd name="T9" fmla="*/ 674 h 6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01" h="674">
                <a:moveTo>
                  <a:pt x="0" y="673"/>
                </a:moveTo>
                <a:lnTo>
                  <a:pt x="4400" y="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757" name="Freeform 13"/>
          <p:cNvSpPr>
            <a:spLocks/>
          </p:cNvSpPr>
          <p:nvPr/>
        </p:nvSpPr>
        <p:spPr bwMode="auto">
          <a:xfrm>
            <a:off x="1584325" y="3108325"/>
            <a:ext cx="2305050" cy="60325"/>
          </a:xfrm>
          <a:custGeom>
            <a:avLst/>
            <a:gdLst>
              <a:gd name="T0" fmla="*/ 0 w 6401"/>
              <a:gd name="T1" fmla="*/ 0 h 167"/>
              <a:gd name="T2" fmla="*/ 829936942 w 6401"/>
              <a:gd name="T3" fmla="*/ 21660646 h 167"/>
              <a:gd name="T4" fmla="*/ 0 60000 65536"/>
              <a:gd name="T5" fmla="*/ 0 60000 65536"/>
              <a:gd name="T6" fmla="*/ 0 w 6401"/>
              <a:gd name="T7" fmla="*/ 0 h 167"/>
              <a:gd name="T8" fmla="*/ 6401 w 6401"/>
              <a:gd name="T9" fmla="*/ 167 h 16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01" h="167">
                <a:moveTo>
                  <a:pt x="0" y="0"/>
                </a:moveTo>
                <a:lnTo>
                  <a:pt x="6400" y="166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1584325" y="2951163"/>
            <a:ext cx="3024188" cy="158750"/>
          </a:xfrm>
          <a:prstGeom prst="line">
            <a:avLst/>
          </a:pr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82528" y="6494481"/>
            <a:ext cx="5072098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Évolution sur le long terme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3320" y="6494481"/>
            <a:ext cx="2928958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Profil quotidien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2693" y="1565259"/>
            <a:ext cx="7215238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Profil de charge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4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8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4" grpId="0" animBg="1"/>
      <p:bldP spid="31755" grpId="0" animBg="1"/>
      <p:bldP spid="31756" grpId="0" animBg="1"/>
      <p:bldP spid="31757" grpId="0" animBg="1"/>
      <p:bldP spid="31758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Sommaire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74C5C40F-9131-4DF2-8541-BA6996658D42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2335213" y="22812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2335213" y="6088063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2335213" y="32337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2335213" y="4202113"/>
            <a:ext cx="6235700" cy="622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2335213" y="5137150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1262063" y="6088063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1262063" y="5137150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1262063" y="4202113"/>
            <a:ext cx="762000" cy="6223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1262063" y="32337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1262063" y="22812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2335213" y="22812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Définition et méthodes de prévision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82528" y="6494481"/>
            <a:ext cx="5072098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Profil horaire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/>
          <a:srcRect r="50711"/>
          <a:stretch>
            <a:fillRect/>
          </a:stretch>
        </p:blipFill>
        <p:spPr bwMode="auto">
          <a:xfrm>
            <a:off x="0" y="2087563"/>
            <a:ext cx="4967288" cy="435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48569"/>
          <a:stretch>
            <a:fillRect/>
          </a:stretch>
        </p:blipFill>
        <p:spPr bwMode="auto">
          <a:xfrm>
            <a:off x="4895850" y="2055813"/>
            <a:ext cx="5183188" cy="435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23BED4AF-70F6-47D4-AF53-CE3F1FCF9A3D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2160588" y="2592388"/>
            <a:ext cx="1223962" cy="43180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1511300" y="3384550"/>
            <a:ext cx="503238" cy="2160588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303463" y="5040313"/>
            <a:ext cx="1152525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r>
              <a:rPr lang="fr-FR">
                <a:solidFill>
                  <a:srgbClr val="FF3333"/>
                </a:solidFill>
              </a:rPr>
              <a:t>Début de travail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2016125" y="4895850"/>
            <a:ext cx="431800" cy="504825"/>
          </a:xfrm>
          <a:custGeom>
            <a:avLst/>
            <a:gdLst>
              <a:gd name="T0" fmla="*/ 155117211 w 1201"/>
              <a:gd name="T1" fmla="*/ 181774817 h 1401"/>
              <a:gd name="T2" fmla="*/ 0 w 1201"/>
              <a:gd name="T3" fmla="*/ 0 h 1401"/>
              <a:gd name="T4" fmla="*/ 0 60000 65536"/>
              <a:gd name="T5" fmla="*/ 0 60000 65536"/>
              <a:gd name="T6" fmla="*/ 0 w 1201"/>
              <a:gd name="T7" fmla="*/ 0 h 1401"/>
              <a:gd name="T8" fmla="*/ 1201 w 1201"/>
              <a:gd name="T9" fmla="*/ 1401 h 14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01" h="1401">
                <a:moveTo>
                  <a:pt x="1200" y="140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2087563" y="3095625"/>
            <a:ext cx="1511300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</a:pPr>
            <a:r>
              <a:rPr lang="fr-FR">
                <a:solidFill>
                  <a:srgbClr val="FF3333"/>
                </a:solidFill>
              </a:rPr>
              <a:t>Climatisation</a:t>
            </a:r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8712200" y="2592388"/>
            <a:ext cx="1223963" cy="107950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335713" y="2376488"/>
            <a:ext cx="1871662" cy="67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FF3333"/>
                </a:solidFill>
              </a:rPr>
              <a:t>Consommation maximale</a:t>
            </a:r>
          </a:p>
        </p:txBody>
      </p:sp>
      <p:sp>
        <p:nvSpPr>
          <p:cNvPr id="32783" name="Freeform 15"/>
          <p:cNvSpPr>
            <a:spLocks/>
          </p:cNvSpPr>
          <p:nvPr/>
        </p:nvSpPr>
        <p:spPr bwMode="auto">
          <a:xfrm>
            <a:off x="7920038" y="2663825"/>
            <a:ext cx="936625" cy="73025"/>
          </a:xfrm>
          <a:custGeom>
            <a:avLst/>
            <a:gdLst>
              <a:gd name="T0" fmla="*/ 0 w 2601"/>
              <a:gd name="T1" fmla="*/ 0 h 201"/>
              <a:gd name="T2" fmla="*/ 337150754 w 2601"/>
              <a:gd name="T3" fmla="*/ 26398722 h 201"/>
              <a:gd name="T4" fmla="*/ 0 60000 65536"/>
              <a:gd name="T5" fmla="*/ 0 60000 65536"/>
              <a:gd name="T6" fmla="*/ 0 w 2601"/>
              <a:gd name="T7" fmla="*/ 0 h 201"/>
              <a:gd name="T8" fmla="*/ 2601 w 2601"/>
              <a:gd name="T9" fmla="*/ 201 h 2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01" h="201">
                <a:moveTo>
                  <a:pt x="0" y="0"/>
                </a:moveTo>
                <a:lnTo>
                  <a:pt x="2600" y="2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397502" y="6494481"/>
            <a:ext cx="4500594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Évolution de la demande moyenne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2693" y="1565259"/>
            <a:ext cx="7215238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Profil de charge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4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0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3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6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776" grpId="0" animBg="1"/>
      <p:bldP spid="32777" grpId="0" animBg="1"/>
      <p:bldP spid="32779" grpId="0" animBg="1"/>
      <p:bldP spid="32781" grpId="0" animBg="1"/>
      <p:bldP spid="32783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0" y="2351088"/>
            <a:ext cx="8275638" cy="492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2027B82A-1685-4030-A0A4-24B39513320D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8099425" y="5543550"/>
            <a:ext cx="936625" cy="287338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099425" y="3743325"/>
            <a:ext cx="936625" cy="287338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099425" y="6191250"/>
            <a:ext cx="936625" cy="287338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898525" y="1655763"/>
            <a:ext cx="8447088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9CCCC"/>
              </a:gs>
              <a:gs pos="100000">
                <a:srgbClr val="8AE234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4558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/>
            </a:pPr>
            <a:r>
              <a:rPr lang="fr-FR" sz="2200">
                <a:solidFill>
                  <a:srgbClr val="000000"/>
                </a:solidFill>
              </a:rPr>
              <a:t>Méthode : Forêt aléatoire                             Horizon : 24 heures</a:t>
            </a:r>
          </a:p>
        </p:txBody>
      </p:sp>
      <p:sp>
        <p:nvSpPr>
          <p:cNvPr id="10" name="Rectangle 9"/>
          <p:cNvSpPr/>
          <p:nvPr/>
        </p:nvSpPr>
        <p:spPr>
          <a:xfrm rot="-1020000">
            <a:off x="87173" y="2336817"/>
            <a:ext cx="1990752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Choix des entrées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2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0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3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6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33798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313" y="2357438"/>
            <a:ext cx="8636000" cy="420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78C21EB2-77AA-4954-B64B-B3FBA11D8764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7" name="Rectangle 6"/>
          <p:cNvSpPr/>
          <p:nvPr/>
        </p:nvSpPr>
        <p:spPr>
          <a:xfrm rot="1140000">
            <a:off x="6890154" y="2232596"/>
            <a:ext cx="2859306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Modèle du </a:t>
            </a:r>
            <a:r>
              <a:rPr lang="fr-FR" sz="2800" b="1" cap="none" spc="0" dirty="0" err="1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prédicteur</a:t>
            </a:r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 RF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727717">
            <a:off x="6112519" y="6466711"/>
            <a:ext cx="3825867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 variantes du modèle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C8F1C2D6-8DD1-4CF9-ABE6-9578035C7F31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438" y="1728788"/>
            <a:ext cx="8158162" cy="589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937089" y="1350945"/>
            <a:ext cx="5143536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Principe de l’apprentissage en ligne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163"/>
            <a:ext cx="10079038" cy="7499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0896A285-F631-4475-8664-232AA6C78A39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663825" y="792163"/>
            <a:ext cx="2303463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FF3333"/>
                </a:solidFill>
              </a:rPr>
              <a:t>Règles pour éviter 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FF3333"/>
                </a:solidFill>
              </a:rPr>
              <a:t>la sous-estimation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FF3333"/>
                </a:solidFill>
              </a:rPr>
              <a:t>des jours ouvrables</a:t>
            </a: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3743325" y="1655763"/>
            <a:ext cx="576263" cy="936625"/>
          </a:xfrm>
          <a:prstGeom prst="line">
            <a:avLst/>
          </a:pr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3743325" y="1655763"/>
            <a:ext cx="576263" cy="1944687"/>
          </a:xfrm>
          <a:prstGeom prst="line">
            <a:avLst/>
          </a:pr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254494" y="6280167"/>
            <a:ext cx="4500594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Algorithme de prévision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0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3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  <p:bldP spid="3687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B2FDFA4B-FE51-4177-BB46-F7505A497826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35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76488"/>
            <a:ext cx="10079038" cy="3875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96974" y="6458762"/>
            <a:ext cx="25003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Automne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69072" y="6458762"/>
            <a:ext cx="25003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Hiver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90081" y="1565259"/>
            <a:ext cx="3500462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Résultats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2B10B1D7-AE5D-42AB-9719-3E70DCB15849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36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2376488"/>
            <a:ext cx="10079038" cy="3902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616575" y="2952750"/>
            <a:ext cx="647700" cy="792163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832475" y="2670175"/>
            <a:ext cx="2952750" cy="42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FF3333"/>
                </a:solidFill>
              </a:rPr>
              <a:t>Sous-estimation du lundi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96974" y="6458762"/>
            <a:ext cx="25003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Printemps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9072" y="6458762"/>
            <a:ext cx="25003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Été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90081" y="1565259"/>
            <a:ext cx="3500462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Résultats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C40EBC01-A2A7-42FE-9BAE-4FB1AC12C57D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37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1733550"/>
            <a:ext cx="8275638" cy="562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4535488" y="5832475"/>
            <a:ext cx="1008062" cy="360363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4527550" y="6696075"/>
            <a:ext cx="1008063" cy="360363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 rot="20670897">
            <a:off x="194857" y="2100611"/>
            <a:ext cx="25003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Évaluations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/>
          <a:srcRect r="50711"/>
          <a:stretch>
            <a:fillRect/>
          </a:stretch>
        </p:blipFill>
        <p:spPr bwMode="auto">
          <a:xfrm>
            <a:off x="0" y="2359025"/>
            <a:ext cx="4967288" cy="396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49280"/>
          <a:stretch>
            <a:fillRect/>
          </a:stretch>
        </p:blipFill>
        <p:spPr bwMode="auto">
          <a:xfrm>
            <a:off x="4967288" y="2359025"/>
            <a:ext cx="5111750" cy="396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A2AFE14A-0D4E-4C49-8F86-AF97315C9258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2735263" y="3433763"/>
            <a:ext cx="1008062" cy="3603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8280400" y="4248150"/>
            <a:ext cx="1008063" cy="360363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688013" y="5327650"/>
            <a:ext cx="1728787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</a:pPr>
            <a:r>
              <a:rPr lang="fr-FR">
                <a:solidFill>
                  <a:srgbClr val="FF3333"/>
                </a:solidFill>
              </a:rPr>
              <a:t>Divergence du critère MAPE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V="1">
            <a:off x="7127875" y="4537075"/>
            <a:ext cx="1295400" cy="792163"/>
          </a:xfrm>
          <a:prstGeom prst="line">
            <a:avLst/>
          </a:pr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290081" y="1565259"/>
            <a:ext cx="3500462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Contingences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8280" y="6458762"/>
            <a:ext cx="4500594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Révolution tunisienne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69006" y="6458762"/>
            <a:ext cx="3500462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Blackout de 2014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6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69" grpId="0" animBg="1"/>
      <p:bldP spid="40971" grpId="0" animBg="1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3FBB6848-BBA4-420C-AC6D-19912D0542DD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39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0225" y="1868488"/>
            <a:ext cx="6516688" cy="554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6767513" y="6408738"/>
            <a:ext cx="792162" cy="5762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3024188" y="6408738"/>
            <a:ext cx="792162" cy="576262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8567738" y="4467225"/>
            <a:ext cx="1295400" cy="64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r>
              <a:rPr lang="fr-FR">
                <a:solidFill>
                  <a:srgbClr val="FF3333"/>
                </a:solidFill>
              </a:rPr>
              <a:t>Cas très particuliers</a:t>
            </a: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3455988" y="4751388"/>
            <a:ext cx="5111750" cy="1655762"/>
          </a:xfrm>
          <a:custGeom>
            <a:avLst/>
            <a:gdLst>
              <a:gd name="T0" fmla="*/ 1839880336 w 14201"/>
              <a:gd name="T1" fmla="*/ 0 h 4601"/>
              <a:gd name="T2" fmla="*/ 0 w 14201"/>
              <a:gd name="T3" fmla="*/ 595729492 h 4601"/>
              <a:gd name="T4" fmla="*/ 0 60000 65536"/>
              <a:gd name="T5" fmla="*/ 0 60000 65536"/>
              <a:gd name="T6" fmla="*/ 0 w 14201"/>
              <a:gd name="T7" fmla="*/ 0 h 4601"/>
              <a:gd name="T8" fmla="*/ 14201 w 14201"/>
              <a:gd name="T9" fmla="*/ 4601 h 4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01" h="4601">
                <a:moveTo>
                  <a:pt x="14200" y="0"/>
                </a:moveTo>
                <a:lnTo>
                  <a:pt x="0" y="46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7199313" y="4751388"/>
            <a:ext cx="1368425" cy="1655762"/>
          </a:xfrm>
          <a:custGeom>
            <a:avLst/>
            <a:gdLst>
              <a:gd name="T0" fmla="*/ 492526848 w 3801"/>
              <a:gd name="T1" fmla="*/ 0 h 4601"/>
              <a:gd name="T2" fmla="*/ 0 w 3801"/>
              <a:gd name="T3" fmla="*/ 595729492 h 4601"/>
              <a:gd name="T4" fmla="*/ 0 60000 65536"/>
              <a:gd name="T5" fmla="*/ 0 60000 65536"/>
              <a:gd name="T6" fmla="*/ 0 w 3801"/>
              <a:gd name="T7" fmla="*/ 0 h 4601"/>
              <a:gd name="T8" fmla="*/ 3801 w 3801"/>
              <a:gd name="T9" fmla="*/ 4601 h 4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01" h="4601">
                <a:moveTo>
                  <a:pt x="3800" y="0"/>
                </a:moveTo>
                <a:lnTo>
                  <a:pt x="0" y="46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 rot="20670897">
            <a:off x="129610" y="2047101"/>
            <a:ext cx="26062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Contingences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4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  <p:bldP spid="41990" grpId="0" animBg="1"/>
      <p:bldP spid="41992" grpId="0" animBg="1"/>
      <p:bldP spid="4199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93156EAD-26F1-4AE6-857A-7F0E992CCD8E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1314450" y="3608388"/>
            <a:ext cx="2730500" cy="927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Prévision de la production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6037263" y="3578225"/>
            <a:ext cx="2730500" cy="927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 rot="8340000">
            <a:off x="2206625" y="2490788"/>
            <a:ext cx="1985963" cy="720725"/>
          </a:xfrm>
          <a:prstGeom prst="rightArrow">
            <a:avLst>
              <a:gd name="adj1" fmla="val 50000"/>
              <a:gd name="adj2" fmla="val 68888"/>
            </a:avLst>
          </a:prstGeom>
          <a:solidFill>
            <a:srgbClr val="CFE7F5"/>
          </a:soli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13200000" flipH="1">
            <a:off x="5910263" y="2473325"/>
            <a:ext cx="1985962" cy="720725"/>
          </a:xfrm>
          <a:prstGeom prst="rightArrow">
            <a:avLst>
              <a:gd name="adj1" fmla="val 50000"/>
              <a:gd name="adj2" fmla="val 68888"/>
            </a:avLst>
          </a:prstGeom>
          <a:solidFill>
            <a:srgbClr val="CFE7F5"/>
          </a:solidFill>
          <a:ln w="9525">
            <a:solidFill>
              <a:srgbClr val="3465A4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1527175" y="5699125"/>
            <a:ext cx="2303463" cy="1439863"/>
          </a:xfrm>
          <a:prstGeom prst="ellipse">
            <a:avLst/>
          </a:prstGeom>
          <a:gradFill rotWithShape="0">
            <a:gsLst>
              <a:gs pos="0">
                <a:srgbClr val="CCFF99"/>
              </a:gs>
              <a:gs pos="100000">
                <a:srgbClr val="FFFFFF"/>
              </a:gs>
            </a:gsLst>
            <a:lin ang="5400000" scaled="1"/>
          </a:gradFill>
          <a:ln w="9525" cap="flat">
            <a:solidFill>
              <a:srgbClr val="007826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Prévision des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conditions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météo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6249988" y="5699125"/>
            <a:ext cx="2303462" cy="1439863"/>
          </a:xfrm>
          <a:prstGeom prst="ellipse">
            <a:avLst/>
          </a:prstGeom>
          <a:gradFill rotWithShape="0">
            <a:gsLst>
              <a:gs pos="0">
                <a:srgbClr val="CCFF99"/>
              </a:gs>
              <a:gs pos="100000">
                <a:srgbClr val="FFFFFF"/>
              </a:gs>
            </a:gsLst>
            <a:lin ang="5400000" scaled="1"/>
          </a:gradFill>
          <a:ln w="9525" cap="flat">
            <a:solidFill>
              <a:srgbClr val="007826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Prévision des prix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d’électricité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 rot="5400000">
            <a:off x="6843713" y="4846637"/>
            <a:ext cx="1117600" cy="612775"/>
          </a:xfrm>
          <a:prstGeom prst="leftRightArrow">
            <a:avLst>
              <a:gd name="adj1" fmla="val 50000"/>
              <a:gd name="adj2" fmla="val 36308"/>
            </a:avLst>
          </a:prstGeom>
          <a:gradFill rotWithShape="0">
            <a:gsLst>
              <a:gs pos="0">
                <a:srgbClr val="729FCF"/>
              </a:gs>
              <a:gs pos="100000">
                <a:srgbClr val="8AE234"/>
              </a:gs>
            </a:gsLst>
            <a:lin ang="14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 rot="5400000">
            <a:off x="2139950" y="4852988"/>
            <a:ext cx="1079500" cy="609600"/>
          </a:xfrm>
          <a:prstGeom prst="leftRightArrow">
            <a:avLst>
              <a:gd name="adj1" fmla="val 50000"/>
              <a:gd name="adj2" fmla="val 35253"/>
            </a:avLst>
          </a:prstGeom>
          <a:gradFill rotWithShape="0">
            <a:gsLst>
              <a:gs pos="0">
                <a:srgbClr val="729FCF"/>
              </a:gs>
              <a:gs pos="100000">
                <a:srgbClr val="8AE234"/>
              </a:gs>
            </a:gsLst>
            <a:lin ang="14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 rot="10740000">
            <a:off x="4321175" y="3713163"/>
            <a:ext cx="1476375" cy="612775"/>
          </a:xfrm>
          <a:prstGeom prst="leftRightArrow">
            <a:avLst>
              <a:gd name="adj1" fmla="val 50000"/>
              <a:gd name="adj2" fmla="val 47963"/>
            </a:avLst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3600450" y="1223963"/>
            <a:ext cx="2808288" cy="1008062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Types de prévision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7" grpId="0" animBg="1"/>
      <p:bldP spid="7178" grpId="0" animBg="1"/>
      <p:bldP spid="717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4288" y="2566988"/>
            <a:ext cx="4892675" cy="3694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2519363"/>
            <a:ext cx="4986338" cy="3787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4DF8A7A6-DA9A-41F1-AA21-771D592635A2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40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6438" y="1908175"/>
            <a:ext cx="1530350" cy="865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6438" y="6083300"/>
            <a:ext cx="1530350" cy="865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17" name="Oval 9"/>
          <p:cNvSpPr>
            <a:spLocks noChangeArrowheads="1"/>
          </p:cNvSpPr>
          <p:nvPr/>
        </p:nvSpPr>
        <p:spPr bwMode="auto">
          <a:xfrm>
            <a:off x="3095625" y="3770313"/>
            <a:ext cx="720725" cy="107950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018" name="Oval 10"/>
          <p:cNvSpPr>
            <a:spLocks noChangeArrowheads="1"/>
          </p:cNvSpPr>
          <p:nvPr/>
        </p:nvSpPr>
        <p:spPr bwMode="auto">
          <a:xfrm>
            <a:off x="8135938" y="3816350"/>
            <a:ext cx="720725" cy="107950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 rot="20670897">
            <a:off x="129610" y="2047101"/>
            <a:ext cx="26062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Contingences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97568" y="6351605"/>
            <a:ext cx="2643206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Amélioration possible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 animBg="1"/>
      <p:bldP spid="43018" grpId="0" animBg="1"/>
      <p:bldP spid="12" grpId="0"/>
      <p:bldP spid="1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393E4887-A306-4CDF-8C89-476674E148C8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41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1533525"/>
            <a:ext cx="6702425" cy="5954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71438" y="4319588"/>
            <a:ext cx="1295400" cy="64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r>
              <a:rPr lang="fr-FR">
                <a:solidFill>
                  <a:srgbClr val="FF3333"/>
                </a:solidFill>
              </a:rPr>
              <a:t>Nouvelles règles</a:t>
            </a: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1223963" y="4679950"/>
            <a:ext cx="1584325" cy="792163"/>
          </a:xfrm>
          <a:custGeom>
            <a:avLst/>
            <a:gdLst>
              <a:gd name="T0" fmla="*/ 0 w 4401"/>
              <a:gd name="T1" fmla="*/ 0 h 2201"/>
              <a:gd name="T2" fmla="*/ 570214730 w 4401"/>
              <a:gd name="T3" fmla="*/ 284978173 h 2201"/>
              <a:gd name="T4" fmla="*/ 0 60000 65536"/>
              <a:gd name="T5" fmla="*/ 0 60000 65536"/>
              <a:gd name="T6" fmla="*/ 0 w 4401"/>
              <a:gd name="T7" fmla="*/ 0 h 2201"/>
              <a:gd name="T8" fmla="*/ 4401 w 4401"/>
              <a:gd name="T9" fmla="*/ 2201 h 22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01" h="2201">
                <a:moveTo>
                  <a:pt x="0" y="0"/>
                </a:moveTo>
                <a:lnTo>
                  <a:pt x="4400" y="22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1223963" y="4392613"/>
            <a:ext cx="1368425" cy="288925"/>
          </a:xfrm>
          <a:custGeom>
            <a:avLst/>
            <a:gdLst>
              <a:gd name="T0" fmla="*/ 0 w 3801"/>
              <a:gd name="T1" fmla="*/ 104086597 h 801"/>
              <a:gd name="T2" fmla="*/ 492526848 w 3801"/>
              <a:gd name="T3" fmla="*/ 0 h 801"/>
              <a:gd name="T4" fmla="*/ 0 60000 65536"/>
              <a:gd name="T5" fmla="*/ 0 60000 65536"/>
              <a:gd name="T6" fmla="*/ 0 w 3801"/>
              <a:gd name="T7" fmla="*/ 0 h 801"/>
              <a:gd name="T8" fmla="*/ 3801 w 3801"/>
              <a:gd name="T9" fmla="*/ 801 h 8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01" h="801">
                <a:moveTo>
                  <a:pt x="0" y="800"/>
                </a:moveTo>
                <a:lnTo>
                  <a:pt x="3800" y="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 rot="1294915">
            <a:off x="7482248" y="1212019"/>
            <a:ext cx="2522406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Raffinement expert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6992EBA3-BF75-4AC2-BC52-4DB408162356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42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363" y="1609725"/>
            <a:ext cx="7880350" cy="5926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54296" y="2279639"/>
            <a:ext cx="3071834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Comparaison des méthodes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Sommaire</a:t>
            </a: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AFC0EF5D-E819-4A18-9AE9-93F05BDDCDCE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335213" y="22812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2335213" y="6088063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335213" y="32337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335213" y="4202113"/>
            <a:ext cx="6235700" cy="622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2335213" y="5137150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1262063" y="6088063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1262063" y="5137150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1262063" y="4202113"/>
            <a:ext cx="762000" cy="6223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1262063" y="32337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1262063" y="22812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6093" name="AutoShape 13"/>
          <p:cNvSpPr>
            <a:spLocks noChangeArrowheads="1"/>
          </p:cNvSpPr>
          <p:nvPr/>
        </p:nvSpPr>
        <p:spPr bwMode="auto">
          <a:xfrm>
            <a:off x="2338388" y="5116513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A97D5055-CE1B-4220-A496-4181C5678437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7107" name="Oval 3"/>
          <p:cNvSpPr>
            <a:spLocks noChangeArrowheads="1"/>
          </p:cNvSpPr>
          <p:nvPr/>
        </p:nvSpPr>
        <p:spPr bwMode="auto">
          <a:xfrm>
            <a:off x="198438" y="4365625"/>
            <a:ext cx="2016125" cy="15843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Différentes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Approches de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tarification</a:t>
            </a:r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3841750" y="3887788"/>
            <a:ext cx="4073525" cy="5762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83CAFF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Contrôle direct de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la charge (DLC) </a:t>
            </a:r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841750" y="6723063"/>
            <a:ext cx="4073525" cy="5762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Tarification en temps réel (RTP)</a:t>
            </a:r>
          </a:p>
        </p:txBody>
      </p:sp>
      <p:sp>
        <p:nvSpPr>
          <p:cNvPr id="47110" name="AutoShape 6"/>
          <p:cNvSpPr>
            <a:spLocks noChangeArrowheads="1"/>
          </p:cNvSpPr>
          <p:nvPr/>
        </p:nvSpPr>
        <p:spPr bwMode="auto">
          <a:xfrm>
            <a:off x="3841750" y="5865813"/>
            <a:ext cx="4073525" cy="5762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Tarification de pointe critique (CPP)</a:t>
            </a:r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3841750" y="4937125"/>
            <a:ext cx="4073525" cy="5762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Temps d’utilisation (TOU)</a:t>
            </a:r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 rot="19680000">
            <a:off x="2387600" y="4116388"/>
            <a:ext cx="1223963" cy="576262"/>
          </a:xfrm>
          <a:prstGeom prst="rightArrow">
            <a:avLst>
              <a:gd name="adj1" fmla="val 50000"/>
              <a:gd name="adj2" fmla="val 53099"/>
            </a:avLst>
          </a:prstGeom>
          <a:solidFill>
            <a:srgbClr val="CFE7F5"/>
          </a:solidFill>
          <a:ln w="6480" cap="sq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 rot="2400000" flipV="1">
            <a:off x="2311400" y="6256338"/>
            <a:ext cx="1223963" cy="574675"/>
          </a:xfrm>
          <a:prstGeom prst="rightArrow">
            <a:avLst>
              <a:gd name="adj1" fmla="val 50000"/>
              <a:gd name="adj2" fmla="val 53246"/>
            </a:avLst>
          </a:prstGeom>
          <a:solidFill>
            <a:srgbClr val="CFE7F5"/>
          </a:solidFill>
          <a:ln w="6480" cap="sq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 rot="1320000" flipV="1">
            <a:off x="2476500" y="5643563"/>
            <a:ext cx="1223963" cy="577850"/>
          </a:xfrm>
          <a:prstGeom prst="rightArrow">
            <a:avLst>
              <a:gd name="adj1" fmla="val 50000"/>
              <a:gd name="adj2" fmla="val 52953"/>
            </a:avLst>
          </a:prstGeom>
          <a:solidFill>
            <a:srgbClr val="CFE7F5"/>
          </a:solidFill>
          <a:ln w="6480" cap="sq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 rot="21480000">
            <a:off x="2493963" y="4957763"/>
            <a:ext cx="1223962" cy="576262"/>
          </a:xfrm>
          <a:prstGeom prst="rightArrow">
            <a:avLst>
              <a:gd name="adj1" fmla="val 50000"/>
              <a:gd name="adj2" fmla="val 53099"/>
            </a:avLst>
          </a:prstGeom>
          <a:solidFill>
            <a:srgbClr val="CFE7F5"/>
          </a:solidFill>
          <a:ln w="6480" cap="sq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7118" name="AutoShape 14"/>
          <p:cNvSpPr>
            <a:spLocks/>
          </p:cNvSpPr>
          <p:nvPr/>
        </p:nvSpPr>
        <p:spPr bwMode="auto">
          <a:xfrm>
            <a:off x="7983538" y="3671888"/>
            <a:ext cx="287337" cy="1079500"/>
          </a:xfrm>
          <a:prstGeom prst="rightBrace">
            <a:avLst>
              <a:gd name="adj1" fmla="val 31308"/>
              <a:gd name="adj2" fmla="val 50000"/>
            </a:avLst>
          </a:prstGeom>
          <a:noFill/>
          <a:ln w="1908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119" name="AutoShape 15"/>
          <p:cNvSpPr>
            <a:spLocks/>
          </p:cNvSpPr>
          <p:nvPr/>
        </p:nvSpPr>
        <p:spPr bwMode="auto">
          <a:xfrm>
            <a:off x="7983538" y="4956175"/>
            <a:ext cx="287337" cy="2500313"/>
          </a:xfrm>
          <a:prstGeom prst="rightBrace">
            <a:avLst>
              <a:gd name="adj1" fmla="val 31302"/>
              <a:gd name="adj2" fmla="val 50000"/>
            </a:avLst>
          </a:prstGeom>
          <a:noFill/>
          <a:ln w="1908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8183563" y="1708150"/>
            <a:ext cx="1897062" cy="147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15900" indent="-215900" algn="ctr">
              <a:lnSpc>
                <a:spcPct val="100000"/>
              </a:lnSpc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DSM : </a:t>
            </a:r>
          </a:p>
          <a:p>
            <a:pPr marL="215900" indent="-215900" algn="ctr">
              <a:lnSpc>
                <a:spcPct val="100000"/>
              </a:lnSpc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Demand Side</a:t>
            </a:r>
          </a:p>
          <a:p>
            <a:pPr marL="215900" indent="-215900" algn="ctr">
              <a:lnSpc>
                <a:spcPct val="100000"/>
              </a:lnSpc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 Management</a:t>
            </a:r>
          </a:p>
          <a:p>
            <a:pPr marL="215900" indent="-215900" algn="ctr">
              <a:lnSpc>
                <a:spcPct val="100000"/>
              </a:lnSpc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 (gestion côté</a:t>
            </a:r>
          </a:p>
          <a:p>
            <a:pPr marL="215900" indent="-215900" algn="ctr">
              <a:lnSpc>
                <a:spcPct val="100000"/>
              </a:lnSpc>
              <a:buSzPct val="45000"/>
              <a:buFont typeface="Wingdings" charset="2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 demande)</a:t>
            </a:r>
          </a:p>
        </p:txBody>
      </p:sp>
      <p:sp>
        <p:nvSpPr>
          <p:cNvPr id="47121" name="AutoShape 17"/>
          <p:cNvSpPr>
            <a:spLocks noChangeArrowheads="1"/>
          </p:cNvSpPr>
          <p:nvPr/>
        </p:nvSpPr>
        <p:spPr bwMode="auto">
          <a:xfrm>
            <a:off x="2897188" y="1708150"/>
            <a:ext cx="5327650" cy="5746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FF99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Prendre en compte les coûts de production</a:t>
            </a:r>
          </a:p>
        </p:txBody>
      </p:sp>
      <p:sp>
        <p:nvSpPr>
          <p:cNvPr id="47122" name="AutoShape 18"/>
          <p:cNvSpPr>
            <a:spLocks noChangeArrowheads="1"/>
          </p:cNvSpPr>
          <p:nvPr/>
        </p:nvSpPr>
        <p:spPr bwMode="auto">
          <a:xfrm>
            <a:off x="2897188" y="2568575"/>
            <a:ext cx="5327650" cy="5746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FF99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Utiliser le prix pour réguler la consommation (DSM)</a:t>
            </a:r>
          </a:p>
        </p:txBody>
      </p:sp>
      <p:pic>
        <p:nvPicPr>
          <p:cNvPr id="4712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26" y="1851011"/>
            <a:ext cx="1443038" cy="1443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82528" y="2208201"/>
            <a:ext cx="1928825" cy="7793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kern="1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Pourquoi la tarification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397898" y="3922713"/>
            <a:ext cx="1500198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DSM incitative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8397898" y="5922977"/>
            <a:ext cx="1500198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DSM basée sur le temps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6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 animBg="1"/>
      <p:bldP spid="47113" grpId="0" animBg="1"/>
      <p:bldP spid="47114" grpId="0" animBg="1"/>
      <p:bldP spid="47115" grpId="0" animBg="1"/>
      <p:bldP spid="47118" grpId="0" animBg="1"/>
      <p:bldP spid="47119" grpId="0" animBg="1"/>
      <p:bldP spid="22" grpId="0"/>
      <p:bldP spid="23" grpId="0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6534F55E-90B9-4F4B-BA05-EA69A5CDDDC9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434975" y="3978275"/>
            <a:ext cx="2016125" cy="15843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Générateurs</a:t>
            </a:r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4078288" y="3978275"/>
            <a:ext cx="2016125" cy="15843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Fournisseur(s)</a:t>
            </a:r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7578725" y="3978275"/>
            <a:ext cx="2016125" cy="15843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FF66"/>
              </a:gs>
            </a:gsLst>
            <a:lin ang="14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5868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Clients</a:t>
            </a:r>
          </a:p>
        </p:txBody>
      </p:sp>
      <p:sp>
        <p:nvSpPr>
          <p:cNvPr id="48134" name="AutoShape 6"/>
          <p:cNvSpPr>
            <a:spLocks noChangeArrowheads="1"/>
          </p:cNvSpPr>
          <p:nvPr/>
        </p:nvSpPr>
        <p:spPr bwMode="auto">
          <a:xfrm>
            <a:off x="2649538" y="4227513"/>
            <a:ext cx="1223962" cy="576262"/>
          </a:xfrm>
          <a:prstGeom prst="rightArrow">
            <a:avLst>
              <a:gd name="adj1" fmla="val 50000"/>
              <a:gd name="adj2" fmla="val 53099"/>
            </a:avLst>
          </a:prstGeom>
          <a:solidFill>
            <a:srgbClr val="CFE7F5"/>
          </a:solidFill>
          <a:ln w="6480" cap="sq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 rot="10800000">
            <a:off x="2649538" y="4837113"/>
            <a:ext cx="1223962" cy="576262"/>
          </a:xfrm>
          <a:prstGeom prst="rightArrow">
            <a:avLst>
              <a:gd name="adj1" fmla="val 50000"/>
              <a:gd name="adj2" fmla="val 53099"/>
            </a:avLst>
          </a:prstGeom>
          <a:solidFill>
            <a:srgbClr val="CFE7F5"/>
          </a:solidFill>
          <a:ln w="6480" cap="sq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8136" name="AutoShape 8"/>
          <p:cNvSpPr>
            <a:spLocks noChangeArrowheads="1"/>
          </p:cNvSpPr>
          <p:nvPr/>
        </p:nvSpPr>
        <p:spPr bwMode="auto">
          <a:xfrm>
            <a:off x="6292850" y="4227513"/>
            <a:ext cx="1223963" cy="576262"/>
          </a:xfrm>
          <a:prstGeom prst="rightArrow">
            <a:avLst>
              <a:gd name="adj1" fmla="val 50000"/>
              <a:gd name="adj2" fmla="val 53099"/>
            </a:avLst>
          </a:prstGeom>
          <a:solidFill>
            <a:srgbClr val="CFE7F5"/>
          </a:solidFill>
          <a:ln w="6480" cap="sq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8137" name="AutoShape 9"/>
          <p:cNvSpPr>
            <a:spLocks noChangeArrowheads="1"/>
          </p:cNvSpPr>
          <p:nvPr/>
        </p:nvSpPr>
        <p:spPr bwMode="auto">
          <a:xfrm rot="10800000">
            <a:off x="6292850" y="4837113"/>
            <a:ext cx="1223963" cy="576262"/>
          </a:xfrm>
          <a:prstGeom prst="rightArrow">
            <a:avLst>
              <a:gd name="adj1" fmla="val 50000"/>
              <a:gd name="adj2" fmla="val 53099"/>
            </a:avLst>
          </a:prstGeom>
          <a:solidFill>
            <a:srgbClr val="CFE7F5"/>
          </a:solidFill>
          <a:ln w="6480" cap="sq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8146" name="AutoShape 18"/>
          <p:cNvSpPr>
            <a:spLocks noChangeArrowheads="1"/>
          </p:cNvSpPr>
          <p:nvPr/>
        </p:nvSpPr>
        <p:spPr bwMode="auto">
          <a:xfrm rot="2700000">
            <a:off x="3193257" y="2437606"/>
            <a:ext cx="576262" cy="720725"/>
          </a:xfrm>
          <a:prstGeom prst="upDownArrow">
            <a:avLst>
              <a:gd name="adj1" fmla="val 50000"/>
              <a:gd name="adj2" fmla="val 24898"/>
            </a:avLst>
          </a:prstGeom>
          <a:gradFill rotWithShape="0">
            <a:gsLst>
              <a:gs pos="0">
                <a:srgbClr val="FFFFFF"/>
              </a:gs>
              <a:gs pos="100000">
                <a:srgbClr val="663399"/>
              </a:gs>
            </a:gsLst>
            <a:lin ang="14400000" scaled="1"/>
          </a:gradFill>
          <a:ln w="9525">
            <a:solidFill>
              <a:srgbClr val="4B1F6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47" name="AutoShape 19"/>
          <p:cNvSpPr>
            <a:spLocks noChangeArrowheads="1"/>
          </p:cNvSpPr>
          <p:nvPr/>
        </p:nvSpPr>
        <p:spPr bwMode="auto">
          <a:xfrm rot="2700000">
            <a:off x="6453982" y="6352381"/>
            <a:ext cx="576262" cy="720725"/>
          </a:xfrm>
          <a:prstGeom prst="upDownArrow">
            <a:avLst>
              <a:gd name="adj1" fmla="val 50000"/>
              <a:gd name="adj2" fmla="val 24898"/>
            </a:avLst>
          </a:prstGeom>
          <a:gradFill rotWithShape="0">
            <a:gsLst>
              <a:gs pos="0">
                <a:srgbClr val="FFFFFF"/>
              </a:gs>
              <a:gs pos="100000">
                <a:srgbClr val="663399"/>
              </a:gs>
            </a:gsLst>
            <a:lin ang="14400000" scaled="1"/>
          </a:gradFill>
          <a:ln w="9525">
            <a:solidFill>
              <a:srgbClr val="4B1F6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48" name="AutoShape 20"/>
          <p:cNvSpPr>
            <a:spLocks noChangeArrowheads="1"/>
          </p:cNvSpPr>
          <p:nvPr/>
        </p:nvSpPr>
        <p:spPr bwMode="auto">
          <a:xfrm rot="18900000" flipV="1">
            <a:off x="3193257" y="6346031"/>
            <a:ext cx="576262" cy="720725"/>
          </a:xfrm>
          <a:prstGeom prst="upDownArrow">
            <a:avLst>
              <a:gd name="adj1" fmla="val 50000"/>
              <a:gd name="adj2" fmla="val 24898"/>
            </a:avLst>
          </a:prstGeom>
          <a:gradFill rotWithShape="0">
            <a:gsLst>
              <a:gs pos="0">
                <a:srgbClr val="FFFFFF"/>
              </a:gs>
              <a:gs pos="100000">
                <a:srgbClr val="663399"/>
              </a:gs>
            </a:gsLst>
            <a:lin ang="14400000" scaled="1"/>
          </a:gradFill>
          <a:ln w="9525">
            <a:solidFill>
              <a:srgbClr val="4B1F6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49" name="AutoShape 21"/>
          <p:cNvSpPr>
            <a:spLocks noChangeArrowheads="1"/>
          </p:cNvSpPr>
          <p:nvPr/>
        </p:nvSpPr>
        <p:spPr bwMode="auto">
          <a:xfrm rot="18900000" flipV="1">
            <a:off x="6453982" y="2431256"/>
            <a:ext cx="576262" cy="720725"/>
          </a:xfrm>
          <a:prstGeom prst="upDownArrow">
            <a:avLst>
              <a:gd name="adj1" fmla="val 50000"/>
              <a:gd name="adj2" fmla="val 24898"/>
            </a:avLst>
          </a:prstGeom>
          <a:gradFill rotWithShape="0">
            <a:gsLst>
              <a:gs pos="0">
                <a:srgbClr val="FFFFFF"/>
              </a:gs>
              <a:gs pos="100000">
                <a:srgbClr val="663399"/>
              </a:gs>
            </a:gsLst>
            <a:lin ang="14400000" scaled="1"/>
          </a:gradFill>
          <a:ln w="9525">
            <a:solidFill>
              <a:srgbClr val="4B1F6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8150" name="AutoShape 22"/>
          <p:cNvSpPr>
            <a:spLocks noChangeArrowheads="1"/>
          </p:cNvSpPr>
          <p:nvPr/>
        </p:nvSpPr>
        <p:spPr bwMode="auto">
          <a:xfrm>
            <a:off x="1198563" y="3159125"/>
            <a:ext cx="576262" cy="720725"/>
          </a:xfrm>
          <a:prstGeom prst="upDownArrow">
            <a:avLst>
              <a:gd name="adj1" fmla="val 50000"/>
              <a:gd name="adj2" fmla="val 24898"/>
            </a:avLst>
          </a:prstGeom>
          <a:gradFill rotWithShape="0">
            <a:gsLst>
              <a:gs pos="0">
                <a:srgbClr val="FFFFFF"/>
              </a:gs>
              <a:gs pos="100000">
                <a:srgbClr val="663399"/>
              </a:gs>
            </a:gsLst>
            <a:lin ang="14400000" scaled="1"/>
          </a:gradFill>
          <a:ln w="9525">
            <a:solidFill>
              <a:srgbClr val="4B1F6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4111618" y="2208201"/>
            <a:ext cx="1928825" cy="7793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kern="1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Prévision de prix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40180" y="6494481"/>
            <a:ext cx="2143139" cy="7793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kern="1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Prévision de la charge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6842" y="2279639"/>
            <a:ext cx="2214578" cy="7793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kern="1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Prévision de la production</a:t>
            </a:r>
            <a:endParaRPr lang="fr-FR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97173" y="1565259"/>
            <a:ext cx="4286279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Flux d’informations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091227" y="3537405"/>
            <a:ext cx="164307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Tarification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5897568" y="5601506"/>
            <a:ext cx="2030393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Données de consommation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2254230" y="5601506"/>
            <a:ext cx="2030393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Profil de consommation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2254230" y="3279771"/>
            <a:ext cx="2030393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Coûts de production / prix de vente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42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45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53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56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64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5" grpId="0" animBg="1"/>
      <p:bldP spid="48136" grpId="0" animBg="1"/>
      <p:bldP spid="48137" grpId="0" animBg="1"/>
      <p:bldP spid="48146" grpId="0" animBg="1"/>
      <p:bldP spid="48147" grpId="0" animBg="1"/>
      <p:bldP spid="48148" grpId="0" animBg="1"/>
      <p:bldP spid="48149" grpId="0" animBg="1"/>
      <p:bldP spid="48150" grpId="0" animBg="1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131" y="5494349"/>
            <a:ext cx="8996363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6D99F6F5-4497-4A6D-943D-FF94064B6E5E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46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493" y="2136763"/>
            <a:ext cx="8275638" cy="267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6897700" y="3779837"/>
            <a:ext cx="1800225" cy="409575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9161" name="Oval 9"/>
          <p:cNvSpPr>
            <a:spLocks noChangeArrowheads="1"/>
          </p:cNvSpPr>
          <p:nvPr/>
        </p:nvSpPr>
        <p:spPr bwMode="auto">
          <a:xfrm>
            <a:off x="5754692" y="6065853"/>
            <a:ext cx="720725" cy="287338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5754692" y="6637357"/>
            <a:ext cx="720725" cy="287337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 rot="1374313">
            <a:off x="7591001" y="1427652"/>
            <a:ext cx="2410723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Tranches de production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0214352">
            <a:off x="88592" y="4882798"/>
            <a:ext cx="2163955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Tarification proposée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75569" y="1565259"/>
            <a:ext cx="6929486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Approche de tarification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  <p:bldP spid="49161" grpId="0" animBg="1"/>
      <p:bldP spid="49162" grpId="0" animBg="1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0" y="2274888"/>
            <a:ext cx="10079038" cy="376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430368C2-5650-4B05-830C-B8C68A83D0C7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2160588" y="3455988"/>
            <a:ext cx="1152525" cy="107950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7272338" y="3527425"/>
            <a:ext cx="647700" cy="1079500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03238" y="4751388"/>
            <a:ext cx="1800225" cy="111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FF3333"/>
                </a:solidFill>
              </a:rPr>
              <a:t>Effet des ressources renouvelables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16125" y="4319588"/>
            <a:ext cx="5327650" cy="792162"/>
          </a:xfrm>
          <a:custGeom>
            <a:avLst/>
            <a:gdLst>
              <a:gd name="T0" fmla="*/ 0 w 14801"/>
              <a:gd name="T1" fmla="*/ 284977454 h 2201"/>
              <a:gd name="T2" fmla="*/ 1917568345 w 14801"/>
              <a:gd name="T3" fmla="*/ 0 h 2201"/>
              <a:gd name="T4" fmla="*/ 0 60000 65536"/>
              <a:gd name="T5" fmla="*/ 0 60000 65536"/>
              <a:gd name="T6" fmla="*/ 0 w 14801"/>
              <a:gd name="T7" fmla="*/ 0 h 2201"/>
              <a:gd name="T8" fmla="*/ 14801 w 14801"/>
              <a:gd name="T9" fmla="*/ 2201 h 22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801" h="2201">
                <a:moveTo>
                  <a:pt x="0" y="2200"/>
                </a:moveTo>
                <a:lnTo>
                  <a:pt x="14800" y="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>
            <a:off x="2016125" y="4535488"/>
            <a:ext cx="647700" cy="576262"/>
          </a:xfrm>
          <a:custGeom>
            <a:avLst/>
            <a:gdLst>
              <a:gd name="T0" fmla="*/ 0 w 1801"/>
              <a:gd name="T1" fmla="*/ 207289495 h 1601"/>
              <a:gd name="T2" fmla="*/ 232805201 w 1801"/>
              <a:gd name="T3" fmla="*/ 0 h 1601"/>
              <a:gd name="T4" fmla="*/ 0 60000 65536"/>
              <a:gd name="T5" fmla="*/ 0 60000 65536"/>
              <a:gd name="T6" fmla="*/ 0 w 1801"/>
              <a:gd name="T7" fmla="*/ 0 h 1601"/>
              <a:gd name="T8" fmla="*/ 1801 w 1801"/>
              <a:gd name="T9" fmla="*/ 1601 h 16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01" h="1601">
                <a:moveTo>
                  <a:pt x="0" y="1600"/>
                </a:moveTo>
                <a:lnTo>
                  <a:pt x="1800" y="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0188" name="Oval 12"/>
          <p:cNvSpPr>
            <a:spLocks noChangeArrowheads="1"/>
          </p:cNvSpPr>
          <p:nvPr/>
        </p:nvSpPr>
        <p:spPr bwMode="auto">
          <a:xfrm>
            <a:off x="3384550" y="2376488"/>
            <a:ext cx="576263" cy="287337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0189" name="Oval 13"/>
          <p:cNvSpPr>
            <a:spLocks noChangeArrowheads="1"/>
          </p:cNvSpPr>
          <p:nvPr/>
        </p:nvSpPr>
        <p:spPr bwMode="auto">
          <a:xfrm>
            <a:off x="8423275" y="2376488"/>
            <a:ext cx="576263" cy="287337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575569" y="1565259"/>
            <a:ext cx="6929486" cy="5502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Approche de tarification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842" y="6101572"/>
            <a:ext cx="4357718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Tarification sans production renouvelable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97502" y="6101572"/>
            <a:ext cx="4357718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Tarification avec production renouvelable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6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9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animBg="1"/>
      <p:bldP spid="50184" grpId="0" animBg="1"/>
      <p:bldP spid="50186" grpId="0" animBg="1"/>
      <p:bldP spid="50187" grpId="0" animBg="1"/>
      <p:bldP spid="50188" grpId="0" animBg="1"/>
      <p:bldP spid="50189" grpId="0" animBg="1"/>
      <p:bldP spid="16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3E983FAA-C831-43FA-B536-D95EBD0FC31A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48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2817813"/>
            <a:ext cx="10079037" cy="3590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840538" y="3168650"/>
            <a:ext cx="1944687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FF3333"/>
                </a:solidFill>
              </a:rPr>
              <a:t>Charge lisse</a:t>
            </a:r>
          </a:p>
        </p:txBody>
      </p:sp>
      <p:sp>
        <p:nvSpPr>
          <p:cNvPr id="51208" name="Freeform 8"/>
          <p:cNvSpPr>
            <a:spLocks/>
          </p:cNvSpPr>
          <p:nvPr/>
        </p:nvSpPr>
        <p:spPr bwMode="auto">
          <a:xfrm>
            <a:off x="7199313" y="3527425"/>
            <a:ext cx="431800" cy="1152525"/>
          </a:xfrm>
          <a:custGeom>
            <a:avLst/>
            <a:gdLst>
              <a:gd name="T0" fmla="*/ 155117211 w 1201"/>
              <a:gd name="T1" fmla="*/ 0 h 3201"/>
              <a:gd name="T2" fmla="*/ 0 w 1201"/>
              <a:gd name="T3" fmla="*/ 414838843 h 3201"/>
              <a:gd name="T4" fmla="*/ 0 60000 65536"/>
              <a:gd name="T5" fmla="*/ 0 60000 65536"/>
              <a:gd name="T6" fmla="*/ 0 w 1201"/>
              <a:gd name="T7" fmla="*/ 0 h 3201"/>
              <a:gd name="T8" fmla="*/ 1201 w 1201"/>
              <a:gd name="T9" fmla="*/ 3201 h 32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01" h="3201">
                <a:moveTo>
                  <a:pt x="1200" y="0"/>
                </a:moveTo>
                <a:lnTo>
                  <a:pt x="0" y="32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5688013" y="5832475"/>
            <a:ext cx="431800" cy="720725"/>
          </a:xfrm>
          <a:custGeom>
            <a:avLst/>
            <a:gdLst>
              <a:gd name="T0" fmla="*/ 155117211 w 1201"/>
              <a:gd name="T1" fmla="*/ 0 h 2001"/>
              <a:gd name="T2" fmla="*/ 0 w 1201"/>
              <a:gd name="T3" fmla="*/ 259462828 h 2001"/>
              <a:gd name="T4" fmla="*/ 0 60000 65536"/>
              <a:gd name="T5" fmla="*/ 0 60000 65536"/>
              <a:gd name="T6" fmla="*/ 0 w 1201"/>
              <a:gd name="T7" fmla="*/ 0 h 2001"/>
              <a:gd name="T8" fmla="*/ 1201 w 1201"/>
              <a:gd name="T9" fmla="*/ 2001 h 20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01" h="2001">
                <a:moveTo>
                  <a:pt x="1200" y="0"/>
                </a:moveTo>
                <a:lnTo>
                  <a:pt x="0" y="20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4751388" y="6518275"/>
            <a:ext cx="1944687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FF3333"/>
                </a:solidFill>
              </a:rPr>
              <a:t>Prix rugueux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5569" y="1565259"/>
            <a:ext cx="6929486" cy="10082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Profil du prix</a:t>
            </a:r>
          </a:p>
          <a:p>
            <a:pPr algn="ctr"/>
            <a:r>
              <a:rPr lang="fr-F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Marché australien dérégulé</a:t>
            </a:r>
            <a:endParaRPr lang="fr-F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11288" y="6673076"/>
            <a:ext cx="1643074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Mars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1948" y="6673076"/>
            <a:ext cx="1643074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Juillet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8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 animBg="1"/>
      <p:bldP spid="51209" grpId="0" animBg="1"/>
      <p:bldP spid="13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8" y="2317750"/>
            <a:ext cx="4910137" cy="372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3" y="3170238"/>
            <a:ext cx="4676775" cy="2138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1E5472CF-8A32-4E54-A078-DACB0FEE4FF6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49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36513" y="3311525"/>
            <a:ext cx="865187" cy="1008063"/>
          </a:xfrm>
          <a:prstGeom prst="rect">
            <a:avLst/>
          </a:prstGeom>
          <a:noFill/>
          <a:ln w="19080">
            <a:solidFill>
              <a:srgbClr val="FF33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6513" y="4319588"/>
            <a:ext cx="865187" cy="792162"/>
          </a:xfrm>
          <a:prstGeom prst="rect">
            <a:avLst/>
          </a:prstGeom>
          <a:noFill/>
          <a:ln w="19080">
            <a:solidFill>
              <a:srgbClr val="FF33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2160588" y="2592388"/>
            <a:ext cx="2160587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FF3333"/>
                </a:solidFill>
              </a:rPr>
              <a:t>Entrées exogènes</a:t>
            </a:r>
          </a:p>
        </p:txBody>
      </p:sp>
      <p:sp>
        <p:nvSpPr>
          <p:cNvPr id="52235" name="Freeform 11"/>
          <p:cNvSpPr>
            <a:spLocks/>
          </p:cNvSpPr>
          <p:nvPr/>
        </p:nvSpPr>
        <p:spPr bwMode="auto">
          <a:xfrm>
            <a:off x="503238" y="2879725"/>
            <a:ext cx="2592387" cy="431800"/>
          </a:xfrm>
          <a:custGeom>
            <a:avLst/>
            <a:gdLst>
              <a:gd name="T0" fmla="*/ 933139186 w 7201"/>
              <a:gd name="T1" fmla="*/ 0 h 1198"/>
              <a:gd name="T2" fmla="*/ 0 w 7201"/>
              <a:gd name="T3" fmla="*/ 155505651 h 1198"/>
              <a:gd name="T4" fmla="*/ 0 60000 65536"/>
              <a:gd name="T5" fmla="*/ 0 60000 65536"/>
              <a:gd name="T6" fmla="*/ 0 w 7201"/>
              <a:gd name="T7" fmla="*/ 0 h 1198"/>
              <a:gd name="T8" fmla="*/ 7201 w 7201"/>
              <a:gd name="T9" fmla="*/ 1198 h 119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01" h="1198">
                <a:moveTo>
                  <a:pt x="7200" y="0"/>
                </a:moveTo>
                <a:lnTo>
                  <a:pt x="0" y="1197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0" y="6048375"/>
            <a:ext cx="21605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FF3333"/>
                </a:solidFill>
              </a:rPr>
              <a:t>Entrées endogènes</a:t>
            </a:r>
          </a:p>
        </p:txBody>
      </p:sp>
      <p:sp>
        <p:nvSpPr>
          <p:cNvPr id="52237" name="Freeform 13"/>
          <p:cNvSpPr>
            <a:spLocks/>
          </p:cNvSpPr>
          <p:nvPr/>
        </p:nvSpPr>
        <p:spPr bwMode="auto">
          <a:xfrm>
            <a:off x="431800" y="5110163"/>
            <a:ext cx="576263" cy="938212"/>
          </a:xfrm>
          <a:custGeom>
            <a:avLst/>
            <a:gdLst>
              <a:gd name="T0" fmla="*/ 207290214 w 1601"/>
              <a:gd name="T1" fmla="*/ 337904725 h 2604"/>
              <a:gd name="T2" fmla="*/ 0 w 1601"/>
              <a:gd name="T3" fmla="*/ 0 h 2604"/>
              <a:gd name="T4" fmla="*/ 0 60000 65536"/>
              <a:gd name="T5" fmla="*/ 0 60000 65536"/>
              <a:gd name="T6" fmla="*/ 0 w 1601"/>
              <a:gd name="T7" fmla="*/ 0 h 2604"/>
              <a:gd name="T8" fmla="*/ 1601 w 1601"/>
              <a:gd name="T9" fmla="*/ 2604 h 26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01" h="2604">
                <a:moveTo>
                  <a:pt x="1600" y="2603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183320" y="6208729"/>
            <a:ext cx="25003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Persistance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20096445">
            <a:off x="87809" y="1933331"/>
            <a:ext cx="2071702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Modèle de prévision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8346" y="5280035"/>
            <a:ext cx="2714643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à 3 juillet 2013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4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  <p:bldP spid="52233" grpId="0" animBg="1"/>
      <p:bldP spid="52235" grpId="0" animBg="1"/>
      <p:bldP spid="52237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E9F1D53F-6FD1-4BB0-A32C-BC95DD163043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670300" y="2016125"/>
            <a:ext cx="2879725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Court terme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3670300" y="3816350"/>
            <a:ext cx="2879725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CC00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Moyen terme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3670300" y="5616575"/>
            <a:ext cx="2879725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FE7F5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Long terme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802438" y="2095500"/>
            <a:ext cx="2771775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000000"/>
                </a:solidFill>
              </a:rPr>
              <a:t>Des heures/jours à l’avance avec valeurs horaires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802438" y="3851275"/>
            <a:ext cx="2771775" cy="881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000000"/>
                </a:solidFill>
              </a:rPr>
              <a:t>Des semaines/mois à l’avance avec valeurs quotidiennes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826250" y="5730875"/>
            <a:ext cx="2771775" cy="617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000000"/>
                </a:solidFill>
              </a:rPr>
              <a:t>Des années à l’avance avec valeurs mensuelles</a:t>
            </a: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2662238" y="3995738"/>
            <a:ext cx="900112" cy="395287"/>
          </a:xfrm>
          <a:prstGeom prst="rightArrow">
            <a:avLst>
              <a:gd name="adj1" fmla="val 50000"/>
              <a:gd name="adj2" fmla="val 56928"/>
            </a:avLst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12600">
            <a:solidFill>
              <a:srgbClr val="007826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 rot="1740000">
            <a:off x="2663825" y="5111750"/>
            <a:ext cx="900113" cy="395288"/>
          </a:xfrm>
          <a:prstGeom prst="rightArrow">
            <a:avLst>
              <a:gd name="adj1" fmla="val 50000"/>
              <a:gd name="adj2" fmla="val 56928"/>
            </a:avLst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12600">
            <a:solidFill>
              <a:srgbClr val="007826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 rot="-1560000">
            <a:off x="2660650" y="2916238"/>
            <a:ext cx="900113" cy="395287"/>
          </a:xfrm>
          <a:prstGeom prst="rightArrow">
            <a:avLst>
              <a:gd name="adj1" fmla="val 50000"/>
              <a:gd name="adj2" fmla="val 56928"/>
            </a:avLst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12600">
            <a:solidFill>
              <a:srgbClr val="007826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3600450" y="1800225"/>
            <a:ext cx="5759450" cy="1223963"/>
          </a:xfrm>
          <a:prstGeom prst="rect">
            <a:avLst/>
          </a:prstGeom>
          <a:noFill/>
          <a:ln w="29160">
            <a:solidFill>
              <a:srgbClr val="FF33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647700" y="3384550"/>
            <a:ext cx="1800225" cy="1584325"/>
          </a:xfrm>
          <a:prstGeom prst="ellipse">
            <a:avLst/>
          </a:prstGeom>
          <a:gradFill rotWithShape="0">
            <a:gsLst>
              <a:gs pos="0">
                <a:srgbClr val="CC66FF"/>
              </a:gs>
              <a:gs pos="100000">
                <a:srgbClr val="FF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Horizon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 prévision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animBg="1"/>
      <p:bldP spid="8202" grpId="0" animBg="1"/>
      <p:bldP spid="8203" grpId="0" animBg="1"/>
      <p:bldP spid="820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3488" y="2490788"/>
            <a:ext cx="5037137" cy="3719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90788"/>
            <a:ext cx="5037138" cy="3719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7EF5F800-A0D5-428D-989F-1247B294D83C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50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176713" y="1557338"/>
            <a:ext cx="1944687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FF3333"/>
                </a:solidFill>
              </a:rPr>
              <a:t>Pics très élevés non prévisibles</a:t>
            </a:r>
          </a:p>
        </p:txBody>
      </p:sp>
      <p:sp>
        <p:nvSpPr>
          <p:cNvPr id="53256" name="Freeform 8"/>
          <p:cNvSpPr>
            <a:spLocks/>
          </p:cNvSpPr>
          <p:nvPr/>
        </p:nvSpPr>
        <p:spPr bwMode="auto">
          <a:xfrm>
            <a:off x="5400675" y="2160588"/>
            <a:ext cx="2952750" cy="792162"/>
          </a:xfrm>
          <a:custGeom>
            <a:avLst/>
            <a:gdLst>
              <a:gd name="T0" fmla="*/ 0 w 8201"/>
              <a:gd name="T1" fmla="*/ 0 h 2201"/>
              <a:gd name="T2" fmla="*/ 1063000655 w 8201"/>
              <a:gd name="T3" fmla="*/ 284977454 h 2201"/>
              <a:gd name="T4" fmla="*/ 0 60000 65536"/>
              <a:gd name="T5" fmla="*/ 0 60000 65536"/>
              <a:gd name="T6" fmla="*/ 0 w 8201"/>
              <a:gd name="T7" fmla="*/ 0 h 2201"/>
              <a:gd name="T8" fmla="*/ 8201 w 8201"/>
              <a:gd name="T9" fmla="*/ 2201 h 22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201" h="2201">
                <a:moveTo>
                  <a:pt x="0" y="0"/>
                </a:moveTo>
                <a:lnTo>
                  <a:pt x="8200" y="22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3257" name="Freeform 9"/>
          <p:cNvSpPr>
            <a:spLocks/>
          </p:cNvSpPr>
          <p:nvPr/>
        </p:nvSpPr>
        <p:spPr bwMode="auto">
          <a:xfrm>
            <a:off x="3311525" y="2165350"/>
            <a:ext cx="1944688" cy="787400"/>
          </a:xfrm>
          <a:custGeom>
            <a:avLst/>
            <a:gdLst>
              <a:gd name="T0" fmla="*/ 700076085 w 5401"/>
              <a:gd name="T1" fmla="*/ 0 h 2187"/>
              <a:gd name="T2" fmla="*/ 0 w 5401"/>
              <a:gd name="T3" fmla="*/ 283363153 h 2187"/>
              <a:gd name="T4" fmla="*/ 0 60000 65536"/>
              <a:gd name="T5" fmla="*/ 0 60000 65536"/>
              <a:gd name="T6" fmla="*/ 0 w 5401"/>
              <a:gd name="T7" fmla="*/ 0 h 2187"/>
              <a:gd name="T8" fmla="*/ 5401 w 5401"/>
              <a:gd name="T9" fmla="*/ 2187 h 21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401" h="2187">
                <a:moveTo>
                  <a:pt x="5400" y="0"/>
                </a:moveTo>
                <a:lnTo>
                  <a:pt x="0" y="2186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792163" y="2016125"/>
            <a:ext cx="2879725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FF3333"/>
                </a:solidFill>
              </a:rPr>
              <a:t>La prévision ANN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FF3333"/>
                </a:solidFill>
              </a:rPr>
              <a:t>donne un meilleur résultat</a:t>
            </a:r>
          </a:p>
        </p:txBody>
      </p:sp>
      <p:sp>
        <p:nvSpPr>
          <p:cNvPr id="53259" name="Oval 11"/>
          <p:cNvSpPr>
            <a:spLocks noChangeArrowheads="1"/>
          </p:cNvSpPr>
          <p:nvPr/>
        </p:nvSpPr>
        <p:spPr bwMode="auto">
          <a:xfrm>
            <a:off x="503238" y="2952750"/>
            <a:ext cx="1295400" cy="287338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3260" name="Freeform 12"/>
          <p:cNvSpPr>
            <a:spLocks/>
          </p:cNvSpPr>
          <p:nvPr/>
        </p:nvSpPr>
        <p:spPr bwMode="auto">
          <a:xfrm>
            <a:off x="1800225" y="2592388"/>
            <a:ext cx="504825" cy="504825"/>
          </a:xfrm>
          <a:custGeom>
            <a:avLst/>
            <a:gdLst>
              <a:gd name="T0" fmla="*/ 181774817 w 1401"/>
              <a:gd name="T1" fmla="*/ 0 h 1401"/>
              <a:gd name="T2" fmla="*/ 0 w 1401"/>
              <a:gd name="T3" fmla="*/ 181774817 h 1401"/>
              <a:gd name="T4" fmla="*/ 0 60000 65536"/>
              <a:gd name="T5" fmla="*/ 0 60000 65536"/>
              <a:gd name="T6" fmla="*/ 0 w 1401"/>
              <a:gd name="T7" fmla="*/ 0 h 1401"/>
              <a:gd name="T8" fmla="*/ 1401 w 1401"/>
              <a:gd name="T9" fmla="*/ 1401 h 14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1" h="1401">
                <a:moveTo>
                  <a:pt x="1400" y="0"/>
                </a:moveTo>
                <a:lnTo>
                  <a:pt x="0" y="14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54032" y="6351605"/>
            <a:ext cx="4000528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Réseau de neurones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4692" y="6351605"/>
            <a:ext cx="4000528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Forêt aléatoire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1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6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9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2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7" grpId="0" animBg="1"/>
      <p:bldP spid="53259" grpId="0" animBg="1"/>
      <p:bldP spid="53260" grpId="0" animBg="1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F16A1FB5-DE76-4C08-9A30-0DE6EB3E6822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51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3" y="3384550"/>
            <a:ext cx="4572000" cy="196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4413" y="2501900"/>
            <a:ext cx="5037137" cy="3617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rot="20096445">
            <a:off x="87809" y="1933331"/>
            <a:ext cx="2071702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Modèle de prévision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3320" y="6208729"/>
            <a:ext cx="2500330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Persistance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4098" y="5565787"/>
            <a:ext cx="2714643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à 3 juillet 2013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313" y="2389188"/>
            <a:ext cx="5040312" cy="370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93950"/>
            <a:ext cx="5037138" cy="3689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D6DB14B9-0002-4B85-80CB-0B2E6996CE0C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52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295400" y="1800225"/>
            <a:ext cx="2879725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FF3333"/>
                </a:solidFill>
              </a:rPr>
              <a:t>La prévision SVM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FF3333"/>
                </a:solidFill>
              </a:rPr>
              <a:t>donne un meilleur résultat</a:t>
            </a:r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503238" y="2808288"/>
            <a:ext cx="1295400" cy="287337"/>
          </a:xfrm>
          <a:prstGeom prst="ellipse">
            <a:avLst/>
          </a:prstGeom>
          <a:noFill/>
          <a:ln w="19080">
            <a:solidFill>
              <a:srgbClr val="FF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1728788" y="2376488"/>
            <a:ext cx="936625" cy="504825"/>
          </a:xfrm>
          <a:custGeom>
            <a:avLst/>
            <a:gdLst>
              <a:gd name="T0" fmla="*/ 337150754 w 2601"/>
              <a:gd name="T1" fmla="*/ 0 h 1401"/>
              <a:gd name="T2" fmla="*/ 0 w 2601"/>
              <a:gd name="T3" fmla="*/ 181774817 h 1401"/>
              <a:gd name="T4" fmla="*/ 0 60000 65536"/>
              <a:gd name="T5" fmla="*/ 0 60000 65536"/>
              <a:gd name="T6" fmla="*/ 0 w 2601"/>
              <a:gd name="T7" fmla="*/ 0 h 1401"/>
              <a:gd name="T8" fmla="*/ 2601 w 2601"/>
              <a:gd name="T9" fmla="*/ 1401 h 14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01" h="1401">
                <a:moveTo>
                  <a:pt x="2600" y="0"/>
                </a:moveTo>
                <a:lnTo>
                  <a:pt x="0" y="14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6335713" y="1878013"/>
            <a:ext cx="2879725" cy="858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FF3333"/>
                </a:solidFill>
              </a:rPr>
              <a:t>La prévision RF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fr-FR">
                <a:solidFill>
                  <a:srgbClr val="FF3333"/>
                </a:solidFill>
              </a:rPr>
              <a:t>prédit mieux les pics</a:t>
            </a:r>
          </a:p>
        </p:txBody>
      </p:sp>
      <p:sp>
        <p:nvSpPr>
          <p:cNvPr id="55307" name="Freeform 11"/>
          <p:cNvSpPr>
            <a:spLocks/>
          </p:cNvSpPr>
          <p:nvPr/>
        </p:nvSpPr>
        <p:spPr bwMode="auto">
          <a:xfrm>
            <a:off x="6551613" y="2592388"/>
            <a:ext cx="1152525" cy="1368425"/>
          </a:xfrm>
          <a:custGeom>
            <a:avLst/>
            <a:gdLst>
              <a:gd name="T0" fmla="*/ 414838843 w 3201"/>
              <a:gd name="T1" fmla="*/ 0 h 3801"/>
              <a:gd name="T2" fmla="*/ 0 w 3201"/>
              <a:gd name="T3" fmla="*/ 492526848 h 3801"/>
              <a:gd name="T4" fmla="*/ 0 60000 65536"/>
              <a:gd name="T5" fmla="*/ 0 60000 65536"/>
              <a:gd name="T6" fmla="*/ 0 w 3201"/>
              <a:gd name="T7" fmla="*/ 0 h 3801"/>
              <a:gd name="T8" fmla="*/ 3201 w 3201"/>
              <a:gd name="T9" fmla="*/ 3801 h 38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01" h="3801">
                <a:moveTo>
                  <a:pt x="3200" y="0"/>
                </a:moveTo>
                <a:lnTo>
                  <a:pt x="0" y="3800"/>
                </a:lnTo>
              </a:path>
            </a:pathLst>
          </a:custGeom>
          <a:noFill/>
          <a:ln w="9525">
            <a:solidFill>
              <a:srgbClr val="FF33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54032" y="6351605"/>
            <a:ext cx="4000528" cy="893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Machine à vecteurs de support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54692" y="6551980"/>
            <a:ext cx="4000528" cy="4930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39700">
                    <a:srgbClr val="FF0066">
                      <a:alpha val="40000"/>
                    </a:srgbClr>
                  </a:glow>
                </a:effectLst>
              </a:rPr>
              <a:t>Forêt aléatoire</a:t>
            </a:r>
            <a:endParaRPr lang="fr-FR" sz="3200" b="1" cap="none" spc="0" dirty="0">
              <a:ln w="10541" cmpd="sng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39700">
                  <a:srgbClr val="FF0066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3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6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9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4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7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 animBg="1"/>
      <p:bldP spid="55305" grpId="0" animBg="1"/>
      <p:bldP spid="55307" grpId="0" animBg="1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Sommaire</a:t>
            </a: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96D4F194-AAB4-4628-B8C3-E4B7233DCDEC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53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2335213" y="22812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2335213" y="6088063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2335213" y="3233738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production éolienne</a:t>
            </a:r>
          </a:p>
        </p:txBody>
      </p:sp>
      <p:sp>
        <p:nvSpPr>
          <p:cNvPr id="56326" name="AutoShape 6"/>
          <p:cNvSpPr>
            <a:spLocks noChangeArrowheads="1"/>
          </p:cNvSpPr>
          <p:nvPr/>
        </p:nvSpPr>
        <p:spPr bwMode="auto">
          <a:xfrm>
            <a:off x="2335213" y="4202113"/>
            <a:ext cx="6235700" cy="622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Prévision de la demande</a:t>
            </a:r>
          </a:p>
        </p:txBody>
      </p:sp>
      <p:sp>
        <p:nvSpPr>
          <p:cNvPr id="56327" name="AutoShape 7"/>
          <p:cNvSpPr>
            <a:spLocks noChangeArrowheads="1"/>
          </p:cNvSpPr>
          <p:nvPr/>
        </p:nvSpPr>
        <p:spPr bwMode="auto">
          <a:xfrm>
            <a:off x="2335213" y="5137150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Tarification de l’électricité et prévision des prix</a:t>
            </a:r>
          </a:p>
        </p:txBody>
      </p:sp>
      <p:sp>
        <p:nvSpPr>
          <p:cNvPr id="56328" name="Oval 8"/>
          <p:cNvSpPr>
            <a:spLocks noChangeArrowheads="1"/>
          </p:cNvSpPr>
          <p:nvPr/>
        </p:nvSpPr>
        <p:spPr bwMode="auto">
          <a:xfrm>
            <a:off x="1262063" y="6088063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1262063" y="5137150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>
            <a:off x="1262063" y="4202113"/>
            <a:ext cx="762000" cy="6223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1262063" y="32337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>
            <a:off x="1262063" y="2281238"/>
            <a:ext cx="762000" cy="657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2335213" y="6088063"/>
            <a:ext cx="6235700" cy="657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99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Conclusion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E3BD8B8D-844A-4FE0-96FC-5F0A7EBCF5DB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54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7347" name="Oval 3"/>
          <p:cNvSpPr>
            <a:spLocks noChangeArrowheads="1"/>
          </p:cNvSpPr>
          <p:nvPr/>
        </p:nvSpPr>
        <p:spPr bwMode="auto">
          <a:xfrm>
            <a:off x="647700" y="3455988"/>
            <a:ext cx="1655763" cy="1439862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Prévision</a:t>
            </a:r>
          </a:p>
        </p:txBody>
      </p:sp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3255963" y="2251075"/>
            <a:ext cx="23034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E6E6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 la production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éolienne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867400" y="2182813"/>
            <a:ext cx="3816350" cy="858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Une heure à l’avance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Machine SVR optimisée + Réseau de neurones</a:t>
            </a:r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>
            <a:off x="3255963" y="5381625"/>
            <a:ext cx="23034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E6E6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Des prix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867400" y="5184775"/>
            <a:ext cx="3816350" cy="111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Une demi-heure et une journée à l’avance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Nouvelles procédures de Tarification</a:t>
            </a:r>
          </a:p>
        </p:txBody>
      </p:sp>
      <p:sp>
        <p:nvSpPr>
          <p:cNvPr id="57352" name="AutoShape 8"/>
          <p:cNvSpPr>
            <a:spLocks noChangeArrowheads="1"/>
          </p:cNvSpPr>
          <p:nvPr/>
        </p:nvSpPr>
        <p:spPr bwMode="auto">
          <a:xfrm>
            <a:off x="3255963" y="3816350"/>
            <a:ext cx="23034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E6E6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 la demande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867400" y="3746500"/>
            <a:ext cx="3816350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Une journée à l’avance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fr-FR">
                <a:solidFill>
                  <a:srgbClr val="000000"/>
                </a:solidFill>
              </a:rPr>
              <a:t>Forêt aléatoire + Raffinement des entrées</a:t>
            </a:r>
          </a:p>
        </p:txBody>
      </p:sp>
      <p:sp>
        <p:nvSpPr>
          <p:cNvPr id="57354" name="AutoShape 10"/>
          <p:cNvSpPr>
            <a:spLocks noChangeArrowheads="1"/>
          </p:cNvSpPr>
          <p:nvPr/>
        </p:nvSpPr>
        <p:spPr bwMode="auto">
          <a:xfrm>
            <a:off x="2409825" y="3948113"/>
            <a:ext cx="808038" cy="576262"/>
          </a:xfrm>
          <a:prstGeom prst="rightArrow">
            <a:avLst>
              <a:gd name="adj1" fmla="val 50000"/>
              <a:gd name="adj2" fmla="val 35055"/>
            </a:avLst>
          </a:prstGeom>
          <a:solidFill>
            <a:srgbClr val="FFCCCC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7355" name="AutoShape 11"/>
          <p:cNvSpPr>
            <a:spLocks noChangeArrowheads="1"/>
          </p:cNvSpPr>
          <p:nvPr/>
        </p:nvSpPr>
        <p:spPr bwMode="auto">
          <a:xfrm rot="18900000">
            <a:off x="2408238" y="3097213"/>
            <a:ext cx="808037" cy="576262"/>
          </a:xfrm>
          <a:prstGeom prst="rightArrow">
            <a:avLst>
              <a:gd name="adj1" fmla="val 50000"/>
              <a:gd name="adj2" fmla="val 35055"/>
            </a:avLst>
          </a:prstGeom>
          <a:solidFill>
            <a:srgbClr val="FFCCCC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 rot="2700000" flipV="1">
            <a:off x="2387600" y="4810125"/>
            <a:ext cx="808038" cy="576263"/>
          </a:xfrm>
          <a:prstGeom prst="rightArrow">
            <a:avLst>
              <a:gd name="adj1" fmla="val 50000"/>
              <a:gd name="adj2" fmla="val 35055"/>
            </a:avLst>
          </a:prstGeom>
          <a:solidFill>
            <a:srgbClr val="FFCCCC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0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3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6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9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2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0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3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 animBg="1"/>
      <p:bldP spid="57355" grpId="0" animBg="1"/>
      <p:bldP spid="5735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C218FD36-9ACC-4ECE-825A-92C6B970804E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55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>
            <a:off x="323850" y="3311525"/>
            <a:ext cx="2195513" cy="18002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CC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Perspectives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pour le travail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futur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771901" y="2052639"/>
            <a:ext cx="5572164" cy="7143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 dirty="0" smtClean="0">
                <a:solidFill>
                  <a:srgbClr val="000000"/>
                </a:solidFill>
              </a:rPr>
              <a:t>Étalement de l’horizon de prévision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 dirty="0" smtClean="0">
                <a:solidFill>
                  <a:srgbClr val="000000"/>
                </a:solidFill>
              </a:rPr>
              <a:t>Prévision </a:t>
            </a:r>
            <a:r>
              <a:rPr lang="fr-FR" dirty="0">
                <a:solidFill>
                  <a:srgbClr val="000000"/>
                </a:solidFill>
              </a:rPr>
              <a:t>sur le moyen et le long terme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771901" y="2970611"/>
            <a:ext cx="5572164" cy="7143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La prévision de la production photovoltaïque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3771901" y="5724526"/>
            <a:ext cx="5572164" cy="7143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Optimisation de l’énergie à domicile (smart home)</a:t>
            </a: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3771901" y="3888583"/>
            <a:ext cx="5572164" cy="7143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 dirty="0">
                <a:solidFill>
                  <a:srgbClr val="000000"/>
                </a:solidFill>
              </a:rPr>
              <a:t>Exploiter davantage les </a:t>
            </a:r>
            <a:r>
              <a:rPr lang="fr-FR" dirty="0" err="1" smtClean="0">
                <a:solidFill>
                  <a:srgbClr val="000000"/>
                </a:solidFill>
              </a:rPr>
              <a:t>métaheuristiques</a:t>
            </a:r>
            <a:endParaRPr lang="fr-FR" dirty="0" smtClean="0">
              <a:solidFill>
                <a:srgbClr val="000000"/>
              </a:solidFill>
            </a:endParaRP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 dirty="0" smtClean="0">
                <a:solidFill>
                  <a:srgbClr val="000000"/>
                </a:solidFill>
              </a:rPr>
              <a:t>et la prévision probabiliste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8378" name="AutoShape 10"/>
          <p:cNvSpPr>
            <a:spLocks noChangeArrowheads="1"/>
          </p:cNvSpPr>
          <p:nvPr/>
        </p:nvSpPr>
        <p:spPr bwMode="auto">
          <a:xfrm rot="5400000">
            <a:off x="2737626" y="3725069"/>
            <a:ext cx="792162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CC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754429" y="4806555"/>
            <a:ext cx="5572164" cy="7143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 dirty="0" smtClean="0">
                <a:solidFill>
                  <a:srgbClr val="000000"/>
                </a:solidFill>
              </a:rPr>
              <a:t>Élaborer des modèles de tarification en partenariat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fr-FR" dirty="0" smtClean="0">
                <a:solidFill>
                  <a:srgbClr val="000000"/>
                </a:solidFill>
              </a:rPr>
              <a:t>avec des sociologues ou économistes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3963839">
            <a:off x="2737626" y="2909086"/>
            <a:ext cx="792162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CC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 rot="3996687">
            <a:off x="2737626" y="2093103"/>
            <a:ext cx="792162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CC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 rot="17636161" flipV="1">
            <a:off x="2737626" y="5357034"/>
            <a:ext cx="792162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CC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 rot="17603313" flipV="1">
            <a:off x="2737626" y="4541052"/>
            <a:ext cx="792162" cy="1044575"/>
          </a:xfrm>
          <a:prstGeom prst="upArrow">
            <a:avLst>
              <a:gd name="adj1" fmla="val 50000"/>
              <a:gd name="adj2" fmla="val 32966"/>
            </a:avLst>
          </a:prstGeom>
          <a:solidFill>
            <a:srgbClr val="CCCC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La prévision dans le smart grid</a:t>
            </a: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EBCAF7A6-FF8E-4734-AC2E-442EB6C00A48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56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1439863" y="3095625"/>
            <a:ext cx="7199312" cy="18716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99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8114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/>
            </a:pPr>
            <a:r>
              <a:rPr lang="fr-FR" sz="2600">
                <a:solidFill>
                  <a:srgbClr val="000000"/>
                </a:solidFill>
              </a:rPr>
              <a:t>Merci pour votre attention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405E5C9C-F18A-4466-B2C2-04744F348273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4324350" y="2511425"/>
            <a:ext cx="2987675" cy="2808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4683125" y="2511425"/>
            <a:ext cx="2519363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5187950" y="3698875"/>
            <a:ext cx="1116013" cy="1223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5943600" y="1719263"/>
            <a:ext cx="1260475" cy="194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5043488" y="1430338"/>
            <a:ext cx="2160587" cy="5400675"/>
          </a:xfrm>
          <a:prstGeom prst="rect">
            <a:avLst/>
          </a:prstGeom>
          <a:gradFill rotWithShape="0">
            <a:gsLst>
              <a:gs pos="0">
                <a:srgbClr val="CCFF99"/>
              </a:gs>
              <a:gs pos="100000">
                <a:srgbClr val="FFFFFF"/>
              </a:gs>
            </a:gsLst>
            <a:lin ang="14400000" scaled="1"/>
          </a:gradFill>
          <a:ln w="126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6120" tIns="74234" rIns="96120" bIns="5112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 sz="2600">
                <a:solidFill>
                  <a:srgbClr val="000000"/>
                </a:solidFill>
              </a:rPr>
              <a:t>Prédicteur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endParaRPr lang="fr-FR" sz="2600">
              <a:solidFill>
                <a:srgbClr val="000000"/>
              </a:solidFill>
            </a:endParaRP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endParaRPr lang="fr-FR" sz="2600">
              <a:solidFill>
                <a:srgbClr val="000000"/>
              </a:solidFill>
            </a:endParaRP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endParaRPr lang="fr-FR" sz="2600">
              <a:solidFill>
                <a:srgbClr val="000000"/>
              </a:solidFill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432175" y="1335088"/>
            <a:ext cx="1584325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</a:tabLst>
            </a:pPr>
            <a:r>
              <a:rPr lang="fr-FR">
                <a:solidFill>
                  <a:srgbClr val="000000"/>
                </a:solidFill>
              </a:rPr>
              <a:t>Entrée 1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432175" y="2097088"/>
            <a:ext cx="1584325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</a:tabLst>
            </a:pPr>
            <a:r>
              <a:rPr lang="fr-FR">
                <a:solidFill>
                  <a:srgbClr val="000000"/>
                </a:solidFill>
              </a:rPr>
              <a:t>Entrée 2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432175" y="3098800"/>
            <a:ext cx="1584325" cy="35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</a:tabLst>
            </a:pPr>
            <a:r>
              <a:rPr lang="fr-FR">
                <a:solidFill>
                  <a:srgbClr val="000000"/>
                </a:solidFill>
              </a:rPr>
              <a:t>Entrée n</a:t>
            </a: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7204075" y="3914775"/>
            <a:ext cx="1331913" cy="431800"/>
          </a:xfrm>
          <a:prstGeom prst="rightArrow">
            <a:avLst>
              <a:gd name="adj1" fmla="val 50000"/>
              <a:gd name="adj2" fmla="val 77114"/>
            </a:avLst>
          </a:prstGeom>
          <a:gradFill rotWithShape="0">
            <a:gsLst>
              <a:gs pos="0">
                <a:srgbClr val="330099"/>
              </a:gs>
              <a:gs pos="100000">
                <a:srgbClr val="FFFFFF"/>
              </a:gs>
            </a:gsLst>
            <a:lin ang="14400000" scaled="1"/>
          </a:gradFill>
          <a:ln w="126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auto">
          <a:xfrm>
            <a:off x="3684588" y="1587500"/>
            <a:ext cx="1331912" cy="431800"/>
          </a:xfrm>
          <a:prstGeom prst="rightArrow">
            <a:avLst>
              <a:gd name="adj1" fmla="val 50000"/>
              <a:gd name="adj2" fmla="val 77114"/>
            </a:avLst>
          </a:prstGeom>
          <a:gradFill rotWithShape="0">
            <a:gsLst>
              <a:gs pos="0">
                <a:srgbClr val="FFFFFF"/>
              </a:gs>
              <a:gs pos="100000">
                <a:srgbClr val="CFE7F5"/>
              </a:gs>
            </a:gsLst>
            <a:lin ang="14400000" scaled="1"/>
          </a:gradFill>
          <a:ln w="126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auto">
          <a:xfrm>
            <a:off x="3684588" y="2306638"/>
            <a:ext cx="1331912" cy="431800"/>
          </a:xfrm>
          <a:prstGeom prst="rightArrow">
            <a:avLst>
              <a:gd name="adj1" fmla="val 50000"/>
              <a:gd name="adj2" fmla="val 77114"/>
            </a:avLst>
          </a:prstGeom>
          <a:gradFill rotWithShape="0">
            <a:gsLst>
              <a:gs pos="0">
                <a:srgbClr val="FFFFFF"/>
              </a:gs>
              <a:gs pos="100000">
                <a:srgbClr val="CFE7F5"/>
              </a:gs>
            </a:gsLst>
            <a:lin ang="14400000" scaled="1"/>
          </a:gradFill>
          <a:ln w="126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3684588" y="3381375"/>
            <a:ext cx="1331912" cy="431800"/>
          </a:xfrm>
          <a:prstGeom prst="rightArrow">
            <a:avLst>
              <a:gd name="adj1" fmla="val 50000"/>
              <a:gd name="adj2" fmla="val 77114"/>
            </a:avLst>
          </a:prstGeom>
          <a:gradFill rotWithShape="0">
            <a:gsLst>
              <a:gs pos="0">
                <a:srgbClr val="FFFFFF"/>
              </a:gs>
              <a:gs pos="100000">
                <a:srgbClr val="CFE7F5"/>
              </a:gs>
            </a:gsLst>
            <a:lin ang="14400000" scaled="1"/>
          </a:gradFill>
          <a:ln w="126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8208" name="Text Box 15"/>
          <p:cNvSpPr txBox="1">
            <a:spLocks noChangeArrowheads="1"/>
          </p:cNvSpPr>
          <p:nvPr/>
        </p:nvSpPr>
        <p:spPr bwMode="auto">
          <a:xfrm>
            <a:off x="7451725" y="3554413"/>
            <a:ext cx="1908175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0000"/>
                </a:solidFill>
              </a:rPr>
              <a:t>Signal à prédire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419475" y="4208463"/>
            <a:ext cx="1584325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</a:tabLst>
            </a:pPr>
            <a:r>
              <a:rPr lang="fr-FR">
                <a:solidFill>
                  <a:srgbClr val="000000"/>
                </a:solidFill>
              </a:rPr>
              <a:t>Entrée 1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419475" y="4970463"/>
            <a:ext cx="1584325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</a:tabLst>
            </a:pPr>
            <a:r>
              <a:rPr lang="fr-FR">
                <a:solidFill>
                  <a:srgbClr val="000000"/>
                </a:solidFill>
              </a:rPr>
              <a:t>Entrée 2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419475" y="5973763"/>
            <a:ext cx="1584325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>
              <a:tabLst>
                <a:tab pos="449263" algn="l"/>
                <a:tab pos="898525" algn="l"/>
                <a:tab pos="1347788" algn="l"/>
              </a:tabLst>
            </a:pPr>
            <a:r>
              <a:rPr lang="fr-FR">
                <a:solidFill>
                  <a:srgbClr val="000000"/>
                </a:solidFill>
              </a:rPr>
              <a:t>Entrée m</a:t>
            </a:r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3671888" y="4460875"/>
            <a:ext cx="1331912" cy="431800"/>
          </a:xfrm>
          <a:prstGeom prst="rightArrow">
            <a:avLst>
              <a:gd name="adj1" fmla="val 50000"/>
              <a:gd name="adj2" fmla="val 77114"/>
            </a:avLst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126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3671888" y="5181600"/>
            <a:ext cx="1331912" cy="431800"/>
          </a:xfrm>
          <a:prstGeom prst="rightArrow">
            <a:avLst>
              <a:gd name="adj1" fmla="val 50000"/>
              <a:gd name="adj2" fmla="val 77114"/>
            </a:avLst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126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3671888" y="6254750"/>
            <a:ext cx="1331912" cy="431800"/>
          </a:xfrm>
          <a:prstGeom prst="rightArrow">
            <a:avLst>
              <a:gd name="adj1" fmla="val 50000"/>
              <a:gd name="adj2" fmla="val 77114"/>
            </a:avLst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12600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9238" name="AutoShape 22"/>
          <p:cNvSpPr>
            <a:spLocks/>
          </p:cNvSpPr>
          <p:nvPr/>
        </p:nvSpPr>
        <p:spPr bwMode="auto">
          <a:xfrm>
            <a:off x="2663825" y="1395413"/>
            <a:ext cx="179388" cy="2376487"/>
          </a:xfrm>
          <a:prstGeom prst="leftBrace">
            <a:avLst>
              <a:gd name="adj1" fmla="val 110398"/>
              <a:gd name="adj2" fmla="val 50000"/>
            </a:avLst>
          </a:prstGeom>
          <a:noFill/>
          <a:ln w="291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39" name="AutoShape 23"/>
          <p:cNvSpPr>
            <a:spLocks/>
          </p:cNvSpPr>
          <p:nvPr/>
        </p:nvSpPr>
        <p:spPr bwMode="auto">
          <a:xfrm>
            <a:off x="2627313" y="4275138"/>
            <a:ext cx="179387" cy="2376487"/>
          </a:xfrm>
          <a:prstGeom prst="leftBrace">
            <a:avLst>
              <a:gd name="adj1" fmla="val 110399"/>
              <a:gd name="adj2" fmla="val 50000"/>
            </a:avLst>
          </a:prstGeom>
          <a:noFill/>
          <a:ln w="291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179388" y="2146300"/>
            <a:ext cx="2232025" cy="111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0000"/>
                </a:solidFill>
              </a:rPr>
              <a:t>Entrées endogènes (extraites des valeur passées du signal)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179388" y="5026025"/>
            <a:ext cx="2232025" cy="111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fr-FR">
                <a:solidFill>
                  <a:srgbClr val="000000"/>
                </a:solidFill>
              </a:rPr>
              <a:t>Entrées exogènes (facteurs externes qui influent sur le signal)</a:t>
            </a:r>
          </a:p>
        </p:txBody>
      </p:sp>
      <p:pic>
        <p:nvPicPr>
          <p:cNvPr id="8219" name="Image 27" descr="240px-Anim_engrenages_helicoidaux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0" y="3779838"/>
            <a:ext cx="1960563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8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6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9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2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5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8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1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 animBg="1"/>
      <p:bldP spid="9229" grpId="0" animBg="1"/>
      <p:bldP spid="9230" grpId="0" animBg="1"/>
      <p:bldP spid="9235" grpId="0" animBg="1"/>
      <p:bldP spid="9236" grpId="0" animBg="1"/>
      <p:bldP spid="9237" grpId="0" animBg="1"/>
      <p:bldP spid="9238" grpId="0" animBg="1"/>
      <p:bldP spid="92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12C04666-9240-4331-AAB7-1F3B68BBE301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3684588" y="1223963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Demande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684588" y="1878013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Production</a:t>
            </a: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3684588" y="3821113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Vitesse du vent</a:t>
            </a: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3684588" y="5118100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Irradiation solaire</a:t>
            </a: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3684588" y="2525713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00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Prix</a:t>
            </a: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3684588" y="3173413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Température</a:t>
            </a: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3684588" y="5761038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Type du jour</a:t>
            </a: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3684588" y="6408738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Saison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3684588" y="4464050"/>
            <a:ext cx="2147887" cy="539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Direction du vent</a:t>
            </a:r>
          </a:p>
        </p:txBody>
      </p:sp>
      <p:sp>
        <p:nvSpPr>
          <p:cNvPr id="10252" name="AutoShape 12"/>
          <p:cNvSpPr>
            <a:spLocks/>
          </p:cNvSpPr>
          <p:nvPr/>
        </p:nvSpPr>
        <p:spPr bwMode="auto">
          <a:xfrm>
            <a:off x="6191250" y="1260475"/>
            <a:ext cx="360363" cy="1152525"/>
          </a:xfrm>
          <a:prstGeom prst="rightBrace">
            <a:avLst>
              <a:gd name="adj1" fmla="val 26652"/>
              <a:gd name="adj2" fmla="val 50000"/>
            </a:avLst>
          </a:prstGeom>
          <a:noFill/>
          <a:ln w="190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3" name="AutoShape 13"/>
          <p:cNvSpPr>
            <a:spLocks/>
          </p:cNvSpPr>
          <p:nvPr/>
        </p:nvSpPr>
        <p:spPr bwMode="auto">
          <a:xfrm>
            <a:off x="6264275" y="2519363"/>
            <a:ext cx="215900" cy="647700"/>
          </a:xfrm>
          <a:prstGeom prst="rightBrace">
            <a:avLst>
              <a:gd name="adj1" fmla="val 25000"/>
              <a:gd name="adj2" fmla="val 50000"/>
            </a:avLst>
          </a:prstGeom>
          <a:noFill/>
          <a:ln w="190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4" name="AutoShape 14"/>
          <p:cNvSpPr>
            <a:spLocks/>
          </p:cNvSpPr>
          <p:nvPr/>
        </p:nvSpPr>
        <p:spPr bwMode="auto">
          <a:xfrm>
            <a:off x="6227763" y="3276600"/>
            <a:ext cx="287337" cy="2303463"/>
          </a:xfrm>
          <a:prstGeom prst="rightBrace">
            <a:avLst>
              <a:gd name="adj1" fmla="val 66805"/>
              <a:gd name="adj2" fmla="val 50000"/>
            </a:avLst>
          </a:prstGeom>
          <a:noFill/>
          <a:ln w="190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5" name="AutoShape 15"/>
          <p:cNvSpPr>
            <a:spLocks/>
          </p:cNvSpPr>
          <p:nvPr/>
        </p:nvSpPr>
        <p:spPr bwMode="auto">
          <a:xfrm>
            <a:off x="6227763" y="5832475"/>
            <a:ext cx="287337" cy="1079500"/>
          </a:xfrm>
          <a:prstGeom prst="rightBrace">
            <a:avLst>
              <a:gd name="adj1" fmla="val 31308"/>
              <a:gd name="adj2" fmla="val 50000"/>
            </a:avLst>
          </a:prstGeom>
          <a:noFill/>
          <a:ln w="190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1044575" y="3529013"/>
            <a:ext cx="1692275" cy="1044575"/>
          </a:xfrm>
          <a:prstGeom prst="rect">
            <a:avLst/>
          </a:prstGeom>
          <a:gradFill rotWithShape="0">
            <a:gsLst>
              <a:gs pos="0">
                <a:srgbClr val="E6E6FF"/>
              </a:gs>
              <a:gs pos="100000">
                <a:srgbClr val="FFFFFF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Entrées</a:t>
            </a:r>
          </a:p>
        </p:txBody>
      </p:sp>
      <p:cxnSp>
        <p:nvCxnSpPr>
          <p:cNvPr id="9234" name="AutoShape 17"/>
          <p:cNvCxnSpPr>
            <a:cxnSpLocks noChangeShapeType="1"/>
            <a:stCxn id="10256" idx="3"/>
            <a:endCxn id="10243" idx="1"/>
          </p:cNvCxnSpPr>
          <p:nvPr/>
        </p:nvCxnSpPr>
        <p:spPr bwMode="auto">
          <a:xfrm flipV="1">
            <a:off x="2736850" y="1493838"/>
            <a:ext cx="947738" cy="25558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35" name="AutoShape 18"/>
          <p:cNvCxnSpPr>
            <a:cxnSpLocks noChangeShapeType="1"/>
            <a:stCxn id="10256" idx="3"/>
            <a:endCxn id="10244" idx="1"/>
          </p:cNvCxnSpPr>
          <p:nvPr/>
        </p:nvCxnSpPr>
        <p:spPr bwMode="auto">
          <a:xfrm flipV="1">
            <a:off x="2736850" y="2147888"/>
            <a:ext cx="947738" cy="19018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36" name="AutoShape 19"/>
          <p:cNvCxnSpPr>
            <a:cxnSpLocks noChangeShapeType="1"/>
            <a:stCxn id="10256" idx="3"/>
            <a:endCxn id="10247" idx="1"/>
          </p:cNvCxnSpPr>
          <p:nvPr/>
        </p:nvCxnSpPr>
        <p:spPr bwMode="auto">
          <a:xfrm flipV="1">
            <a:off x="2736850" y="2795588"/>
            <a:ext cx="947738" cy="1254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37" name="AutoShape 20"/>
          <p:cNvCxnSpPr>
            <a:cxnSpLocks noChangeShapeType="1"/>
            <a:stCxn id="10256" idx="3"/>
            <a:endCxn id="10248" idx="1"/>
          </p:cNvCxnSpPr>
          <p:nvPr/>
        </p:nvCxnSpPr>
        <p:spPr bwMode="auto">
          <a:xfrm flipV="1">
            <a:off x="2736850" y="3443288"/>
            <a:ext cx="947738" cy="6064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38" name="AutoShape 21"/>
          <p:cNvCxnSpPr>
            <a:cxnSpLocks noChangeShapeType="1"/>
            <a:stCxn id="10256" idx="3"/>
            <a:endCxn id="10245" idx="1"/>
          </p:cNvCxnSpPr>
          <p:nvPr/>
        </p:nvCxnSpPr>
        <p:spPr bwMode="auto">
          <a:xfrm>
            <a:off x="2736850" y="4049713"/>
            <a:ext cx="947738" cy="41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39" name="AutoShape 22"/>
          <p:cNvCxnSpPr>
            <a:cxnSpLocks noChangeShapeType="1"/>
            <a:stCxn id="10256" idx="3"/>
            <a:endCxn id="10251" idx="1"/>
          </p:cNvCxnSpPr>
          <p:nvPr/>
        </p:nvCxnSpPr>
        <p:spPr bwMode="auto">
          <a:xfrm>
            <a:off x="2736850" y="4049713"/>
            <a:ext cx="947738" cy="6842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40" name="AutoShape 23"/>
          <p:cNvCxnSpPr>
            <a:cxnSpLocks noChangeShapeType="1"/>
            <a:stCxn id="10256" idx="3"/>
            <a:endCxn id="10246" idx="1"/>
          </p:cNvCxnSpPr>
          <p:nvPr/>
        </p:nvCxnSpPr>
        <p:spPr bwMode="auto">
          <a:xfrm>
            <a:off x="2736850" y="4049713"/>
            <a:ext cx="947738" cy="13382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41" name="AutoShape 24"/>
          <p:cNvCxnSpPr>
            <a:cxnSpLocks noChangeShapeType="1"/>
            <a:stCxn id="10256" idx="3"/>
            <a:endCxn id="10249" idx="1"/>
          </p:cNvCxnSpPr>
          <p:nvPr/>
        </p:nvCxnSpPr>
        <p:spPr bwMode="auto">
          <a:xfrm>
            <a:off x="2736850" y="4049713"/>
            <a:ext cx="947738" cy="1981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9242" name="AutoShape 25"/>
          <p:cNvCxnSpPr>
            <a:cxnSpLocks noChangeShapeType="1"/>
            <a:stCxn id="10256" idx="3"/>
            <a:endCxn id="10250" idx="1"/>
          </p:cNvCxnSpPr>
          <p:nvPr/>
        </p:nvCxnSpPr>
        <p:spPr bwMode="auto">
          <a:xfrm>
            <a:off x="2736850" y="4049713"/>
            <a:ext cx="947738" cy="2628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0266" name="Oval 26"/>
          <p:cNvSpPr>
            <a:spLocks noChangeArrowheads="1"/>
          </p:cNvSpPr>
          <p:nvPr/>
        </p:nvSpPr>
        <p:spPr bwMode="auto">
          <a:xfrm>
            <a:off x="6786563" y="1439863"/>
            <a:ext cx="1728787" cy="936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Électrique</a:t>
            </a:r>
          </a:p>
        </p:txBody>
      </p:sp>
      <p:sp>
        <p:nvSpPr>
          <p:cNvPr id="10267" name="Oval 27"/>
          <p:cNvSpPr>
            <a:spLocks noChangeArrowheads="1"/>
          </p:cNvSpPr>
          <p:nvPr/>
        </p:nvSpPr>
        <p:spPr bwMode="auto">
          <a:xfrm>
            <a:off x="6786563" y="3960813"/>
            <a:ext cx="1728787" cy="936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3333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Météo</a:t>
            </a:r>
          </a:p>
        </p:txBody>
      </p:sp>
      <p:sp>
        <p:nvSpPr>
          <p:cNvPr id="10268" name="Oval 28"/>
          <p:cNvSpPr>
            <a:spLocks noChangeArrowheads="1"/>
          </p:cNvSpPr>
          <p:nvPr/>
        </p:nvSpPr>
        <p:spPr bwMode="auto">
          <a:xfrm>
            <a:off x="6786563" y="2484438"/>
            <a:ext cx="1728787" cy="684212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00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Monnaie</a:t>
            </a:r>
          </a:p>
        </p:txBody>
      </p:sp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6786563" y="5903913"/>
            <a:ext cx="1728787" cy="936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FF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Calendrier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3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6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4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7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4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5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5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58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61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3" grpId="0" animBg="1"/>
      <p:bldP spid="10254" grpId="0" animBg="1"/>
      <p:bldP spid="102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76377ED4-990A-4684-BA5A-57615CBB7245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3960813" y="1079500"/>
            <a:ext cx="2160587" cy="10795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00FFFF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Approches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de Prévision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684213" y="2843213"/>
            <a:ext cx="3276600" cy="7556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Approche physique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6119813" y="2855913"/>
            <a:ext cx="3240087" cy="7556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Approche statistique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360363" y="4679950"/>
            <a:ext cx="3708400" cy="1800225"/>
          </a:xfrm>
          <a:prstGeom prst="parallelogram">
            <a:avLst>
              <a:gd name="adj" fmla="val 28830"/>
            </a:avLst>
          </a:prstGeom>
          <a:gradFill rotWithShape="0">
            <a:gsLst>
              <a:gs pos="0">
                <a:srgbClr val="FFFFFF"/>
              </a:gs>
              <a:gs pos="100000">
                <a:srgbClr val="FFCC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Considérations physiques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la température, la pression, 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le relief, etc.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Utilisation des modèles NWP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5761038" y="4679950"/>
            <a:ext cx="3708400" cy="1800225"/>
          </a:xfrm>
          <a:prstGeom prst="parallelogram">
            <a:avLst>
              <a:gd name="adj" fmla="val 28830"/>
            </a:avLst>
          </a:prstGeom>
          <a:gradFill rotWithShape="0">
            <a:gsLst>
              <a:gs pos="0">
                <a:srgbClr val="FFFFFF"/>
              </a:gs>
              <a:gs pos="100000">
                <a:srgbClr val="FFCCCC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Utilisation des séries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temporelles</a:t>
            </a: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 rot="1920000">
            <a:off x="6121400" y="2159000"/>
            <a:ext cx="1439863" cy="503238"/>
          </a:xfrm>
          <a:prstGeom prst="rightArrow">
            <a:avLst>
              <a:gd name="adj1" fmla="val 50000"/>
              <a:gd name="adj2" fmla="val 71530"/>
            </a:avLst>
          </a:prstGeom>
          <a:gradFill rotWithShape="0">
            <a:gsLst>
              <a:gs pos="0">
                <a:srgbClr val="FFFFFF"/>
              </a:gs>
              <a:gs pos="100000">
                <a:srgbClr val="9900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19680000" flipH="1">
            <a:off x="2446338" y="2146300"/>
            <a:ext cx="1439862" cy="503238"/>
          </a:xfrm>
          <a:prstGeom prst="rightArrow">
            <a:avLst>
              <a:gd name="adj1" fmla="val 50000"/>
              <a:gd name="adj2" fmla="val 71530"/>
            </a:avLst>
          </a:prstGeom>
          <a:gradFill rotWithShape="0">
            <a:gsLst>
              <a:gs pos="0">
                <a:srgbClr val="FFFFFF"/>
              </a:gs>
              <a:gs pos="100000">
                <a:srgbClr val="9900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 rot="5340000">
            <a:off x="7189788" y="3806825"/>
            <a:ext cx="1062037" cy="677863"/>
          </a:xfrm>
          <a:prstGeom prst="rightArrow">
            <a:avLst>
              <a:gd name="adj1" fmla="val 50000"/>
              <a:gd name="adj2" fmla="val 39169"/>
            </a:avLst>
          </a:prstGeom>
          <a:gradFill rotWithShape="0">
            <a:gsLst>
              <a:gs pos="0">
                <a:srgbClr val="FFFFFF"/>
              </a:gs>
              <a:gs pos="100000">
                <a:srgbClr val="9900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 rot="5340000">
            <a:off x="1797050" y="3803651"/>
            <a:ext cx="1062037" cy="677862"/>
          </a:xfrm>
          <a:prstGeom prst="rightArrow">
            <a:avLst>
              <a:gd name="adj1" fmla="val 50000"/>
              <a:gd name="adj2" fmla="val 39169"/>
            </a:avLst>
          </a:prstGeom>
          <a:gradFill rotWithShape="0">
            <a:gsLst>
              <a:gs pos="0">
                <a:srgbClr val="FFFFFF"/>
              </a:gs>
              <a:gs pos="100000">
                <a:srgbClr val="9900FF"/>
              </a:gs>
            </a:gsLst>
            <a:lin ang="14400000" scaled="1"/>
          </a:gradFill>
          <a:ln w="9525" cap="flat">
            <a:solidFill>
              <a:srgbClr val="000000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684213" y="6624638"/>
            <a:ext cx="2555875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Prévision météo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084888" y="6637338"/>
            <a:ext cx="2555875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Tout type de prévision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5543550" y="2592388"/>
            <a:ext cx="4103688" cy="4433887"/>
          </a:xfrm>
          <a:prstGeom prst="rect">
            <a:avLst/>
          </a:prstGeom>
          <a:noFill/>
          <a:ln w="29160">
            <a:solidFill>
              <a:srgbClr val="FF33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1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1273" grpId="0" animBg="1"/>
      <p:bldP spid="11274" grpId="0" animBg="1"/>
      <p:bldP spid="11275" grpId="0" animBg="1"/>
      <p:bldP spid="112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9094788" y="7024688"/>
            <a:ext cx="1220787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1002" rIns="90000" bIns="45000"/>
          <a:lstStyle/>
          <a:p>
            <a:pPr algn="ctr">
              <a:tabLst>
                <a:tab pos="449263" algn="l"/>
                <a:tab pos="898525" algn="l"/>
              </a:tabLst>
            </a:pPr>
            <a:fld id="{269B655B-5F9B-4403-B23C-1E69ACE8F873}" type="slidenum">
              <a:rPr lang="fr-FR">
                <a:solidFill>
                  <a:srgbClr val="000000"/>
                </a:solidFill>
              </a:rPr>
              <a:pPr algn="ctr">
                <a:tabLst>
                  <a:tab pos="449263" algn="l"/>
                  <a:tab pos="898525" algn="l"/>
                </a:tabLst>
              </a:pPr>
              <a:t>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116013" y="468313"/>
            <a:ext cx="7848600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336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fr-FR" sz="2400">
                <a:solidFill>
                  <a:srgbClr val="000000"/>
                </a:solidFill>
              </a:rPr>
              <a:t>Définition et méthodes de prévision</a:t>
            </a:r>
          </a:p>
        </p:txBody>
      </p:sp>
      <p:sp>
        <p:nvSpPr>
          <p:cNvPr id="12291" name="Oval 3"/>
          <p:cNvSpPr>
            <a:spLocks noChangeArrowheads="1"/>
          </p:cNvSpPr>
          <p:nvPr/>
        </p:nvSpPr>
        <p:spPr bwMode="auto">
          <a:xfrm>
            <a:off x="3960813" y="1081088"/>
            <a:ext cx="2160587" cy="10795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00FF66"/>
              </a:gs>
            </a:gsLst>
            <a:lin ang="14400000" scaled="1"/>
          </a:gradFill>
          <a:ln w="9525" cap="flat">
            <a:solidFill>
              <a:srgbClr val="0000CC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2779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Méthodes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</a:tabLst>
              <a:defRPr/>
            </a:pPr>
            <a:r>
              <a:rPr lang="fr-FR" sz="2000">
                <a:solidFill>
                  <a:srgbClr val="000000"/>
                </a:solidFill>
              </a:rPr>
              <a:t>de Prévision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684213" y="2844800"/>
            <a:ext cx="2339975" cy="7556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FE7F5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Méthodes statistiques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conventionnelles</a:t>
            </a: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3887788" y="2879725"/>
            <a:ext cx="2339975" cy="7556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FE7F5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Méthodes de 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l’intelligence artificielle</a:t>
            </a: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7019925" y="2879725"/>
            <a:ext cx="2339975" cy="7556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FE7F5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Méthodes hybrides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720725" y="3959225"/>
            <a:ext cx="2268538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Persistance</a:t>
            </a: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720725" y="4572000"/>
            <a:ext cx="2268538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Box-Jenkins</a:t>
            </a:r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>
            <a:off x="720725" y="5256213"/>
            <a:ext cx="2268538" cy="5032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Régression multiple</a:t>
            </a:r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720725" y="5903913"/>
            <a:ext cx="2268538" cy="5032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Lissage exponentiel</a:t>
            </a: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3924300" y="3959225"/>
            <a:ext cx="2268538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Systèmes flous</a:t>
            </a:r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3924300" y="4572000"/>
            <a:ext cx="2268538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Réseaux de neurones</a:t>
            </a:r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3924300" y="5256213"/>
            <a:ext cx="2268538" cy="5032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Machines à vecteurs 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de support</a:t>
            </a:r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3924300" y="5903913"/>
            <a:ext cx="2268538" cy="5032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Forêts aléatoires</a:t>
            </a:r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7056438" y="3959225"/>
            <a:ext cx="2268537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Métaheuristiques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GA, DE, PSO, etc.</a:t>
            </a: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7056438" y="4787900"/>
            <a:ext cx="2268537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66FF00"/>
              </a:gs>
            </a:gsLst>
            <a:lin ang="14400000" scaled="1"/>
          </a:gradFill>
          <a:ln w="9525" cap="flat">
            <a:solidFill>
              <a:srgbClr val="3465A4"/>
            </a:solidFill>
            <a:round/>
            <a:headEnd/>
            <a:tailEnd/>
          </a:ln>
          <a:effectLst>
            <a:outerShdw dist="101823" dir="2700000" algn="ctr" rotWithShape="0">
              <a:srgbClr val="808080"/>
            </a:outerShdw>
          </a:effectLst>
        </p:spPr>
        <p:txBody>
          <a:bodyPr wrap="none" lIns="90000" tIns="61002" rIns="90000" bIns="45000" anchor="ctr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Traitement avancé du</a:t>
            </a:r>
          </a:p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/>
            </a:pPr>
            <a:r>
              <a:rPr lang="fr-FR">
                <a:solidFill>
                  <a:srgbClr val="000000"/>
                </a:solidFill>
              </a:rPr>
              <a:t>Signal : WT, EMD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576263" y="6659563"/>
            <a:ext cx="2555875" cy="60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Liaisons directes entre les entrées et la sortie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779838" y="6521450"/>
            <a:ext cx="2555875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Liaisons établies par des règles floues ou par un apprentissage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6911975" y="5940425"/>
            <a:ext cx="2555875" cy="858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1002" rIns="90000" bIns="45000"/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fr-FR">
                <a:solidFill>
                  <a:srgbClr val="000000"/>
                </a:solidFill>
              </a:rPr>
              <a:t>Combiner une méthode intelligente et une métaheuristique</a:t>
            </a:r>
          </a:p>
        </p:txBody>
      </p:sp>
      <p:sp>
        <p:nvSpPr>
          <p:cNvPr id="12308" name="AutoShape 20"/>
          <p:cNvSpPr>
            <a:spLocks noChangeArrowheads="1"/>
          </p:cNvSpPr>
          <p:nvPr/>
        </p:nvSpPr>
        <p:spPr bwMode="auto">
          <a:xfrm rot="9480000">
            <a:off x="2295525" y="2151063"/>
            <a:ext cx="1350963" cy="431800"/>
          </a:xfrm>
          <a:prstGeom prst="rightArrow">
            <a:avLst>
              <a:gd name="adj1" fmla="val 50000"/>
              <a:gd name="adj2" fmla="val 7821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 rot="12120000" flipH="1">
            <a:off x="6342063" y="2151063"/>
            <a:ext cx="1350962" cy="431800"/>
          </a:xfrm>
          <a:prstGeom prst="rightArrow">
            <a:avLst>
              <a:gd name="adj1" fmla="val 50000"/>
              <a:gd name="adj2" fmla="val 7821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auto">
          <a:xfrm rot="16260000" flipH="1">
            <a:off x="4653756" y="2301082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3743325" y="4464050"/>
            <a:ext cx="2663825" cy="2057400"/>
          </a:xfrm>
          <a:prstGeom prst="rect">
            <a:avLst/>
          </a:prstGeom>
          <a:noFill/>
          <a:ln w="38160">
            <a:solidFill>
              <a:srgbClr val="FF33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6911975" y="3887788"/>
            <a:ext cx="2592388" cy="900112"/>
          </a:xfrm>
          <a:prstGeom prst="rect">
            <a:avLst/>
          </a:prstGeom>
          <a:noFill/>
          <a:ln w="38160">
            <a:solidFill>
              <a:srgbClr val="FF3333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6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9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4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0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3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6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61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64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67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2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5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 animBg="1"/>
      <p:bldP spid="12309" grpId="0" animBg="1"/>
      <p:bldP spid="12310" grpId="0" animBg="1"/>
      <p:bldP spid="12311" grpId="0" animBg="1"/>
      <p:bldP spid="1231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Tahoma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"/>
        <a:cs typeface="Tahoma"/>
      </a:majorFont>
      <a:minorFont>
        <a:latin typeface="Arial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Tahoma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2402</TotalTime>
  <Words>1459</Words>
  <PresentationFormat>Personnalisé</PresentationFormat>
  <Paragraphs>521</Paragraphs>
  <Slides>56</Slides>
  <Notes>55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56</vt:i4>
      </vt:variant>
    </vt:vector>
  </HeadingPairs>
  <TitlesOfParts>
    <vt:vector size="58" baseType="lpstr">
      <vt:lpstr>Thème Office</vt:lpstr>
      <vt:lpstr>1_Thème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Ali Lahouar</dc:creator>
  <cp:lastModifiedBy>Ali</cp:lastModifiedBy>
  <cp:revision>151</cp:revision>
  <cp:lastPrinted>1601-01-01T00:00:00Z</cp:lastPrinted>
  <dcterms:created xsi:type="dcterms:W3CDTF">2015-08-25T11:25:43Z</dcterms:created>
  <dcterms:modified xsi:type="dcterms:W3CDTF">2016-04-05T10:35:35Z</dcterms:modified>
</cp:coreProperties>
</file>